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22"/>
  </p:notesMasterIdLst>
  <p:handoutMasterIdLst>
    <p:handoutMasterId r:id="rId23"/>
  </p:handoutMasterIdLst>
  <p:sldIdLst>
    <p:sldId id="919" r:id="rId6"/>
    <p:sldId id="1151" r:id="rId7"/>
    <p:sldId id="1154" r:id="rId8"/>
    <p:sldId id="1161" r:id="rId9"/>
    <p:sldId id="1158" r:id="rId10"/>
    <p:sldId id="1159" r:id="rId11"/>
    <p:sldId id="1160" r:id="rId12"/>
    <p:sldId id="1157" r:id="rId13"/>
    <p:sldId id="1156" r:id="rId14"/>
    <p:sldId id="1155" r:id="rId15"/>
    <p:sldId id="1162" r:id="rId16"/>
    <p:sldId id="1163" r:id="rId17"/>
    <p:sldId id="1164" r:id="rId18"/>
    <p:sldId id="1165" r:id="rId19"/>
    <p:sldId id="999" r:id="rId20"/>
    <p:sldId id="1152" r:id="rId21"/>
  </p:sldIdLst>
  <p:sldSz cx="12192000" cy="6858000"/>
  <p:notesSz cx="6858000" cy="9144000"/>
  <p:embeddedFontLst>
    <p:embeddedFont>
      <p:font typeface="Consolas" panose="020B0609020204030204" pitchFamily="49" charset="0"/>
      <p:regular r:id="rId24"/>
      <p:bold r:id="rId25"/>
      <p:italic r:id="rId26"/>
      <p:boldItalic r:id="rId27"/>
    </p:embeddedFont>
    <p:embeddedFont>
      <p:font typeface="Candara" panose="020E0502030303020204" pitchFamily="34"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egoe Light" panose="020B0604020202020204" charset="0"/>
      <p:regular r:id="rId36"/>
      <p:italic r:id="rId37"/>
    </p:embeddedFont>
    <p:embeddedFont>
      <p:font typeface="Segoe UI Light" panose="020B0502040204020203" pitchFamily="34" charset="0"/>
      <p:regular r:id="rId38"/>
      <p:italic r:id="rId39"/>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333333"/>
    <a:srgbClr val="FFFFFF"/>
    <a:srgbClr val="429A16"/>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77" d="100"/>
          <a:sy n="77" d="100"/>
        </p:scale>
        <p:origin x="132" y="84"/>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6.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a:solidFill>
          <a:schemeClr val="accent1"/>
        </a:solidFill>
      </dgm:spPr>
      <dgm:t>
        <a:bodyPr/>
        <a:lstStyle/>
        <a:p>
          <a:pPr rtl="0"/>
          <a:r>
            <a:rPr lang="en-GB" b="0" u="none" dirty="0" smtClean="0">
              <a:latin typeface="Segoe UI Light" panose="020B0502040204020203" pitchFamily="34" charset="0"/>
            </a:rPr>
            <a:t>…learn about F# as a </a:t>
          </a:r>
          <a:r>
            <a:rPr lang="en-GB" b="1" u="sng" dirty="0" smtClean="0">
              <a:latin typeface="Segoe UI Light" panose="020B0502040204020203" pitchFamily="34" charset="0"/>
            </a:rPr>
            <a:t>technology</a:t>
          </a:r>
          <a:r>
            <a:rPr lang="en-GB" b="0" u="none" dirty="0" smtClean="0">
              <a:latin typeface="Segoe UI Light" panose="020B0502040204020203" pitchFamily="34" charset="0"/>
            </a:rPr>
            <a:t> </a:t>
          </a:r>
          <a:br>
            <a:rPr lang="en-GB" b="0" u="none" dirty="0" smtClean="0">
              <a:latin typeface="Segoe UI Light" panose="020B0502040204020203" pitchFamily="34" charset="0"/>
            </a:rPr>
          </a:br>
          <a:r>
            <a:rPr lang="en-GB" b="0" u="none" dirty="0" smtClean="0">
              <a:latin typeface="Segoe UI Light" panose="020B0502040204020203" pitchFamily="34" charset="0"/>
            </a:rPr>
            <a:t>and </a:t>
          </a:r>
          <a:r>
            <a:rPr lang="en-GB" b="1" u="sng" dirty="0" smtClean="0">
              <a:latin typeface="Segoe UI Light" panose="020B0502040204020203" pitchFamily="34" charset="0"/>
            </a:rPr>
            <a:t>ecosystem</a:t>
          </a:r>
          <a:endParaRPr lang="en-GB" b="1" u="sng"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a:solidFill>
          <a:srgbClr val="7030A0"/>
        </a:solidFill>
      </dgm:spPr>
      <dgm:t>
        <a:bodyPr/>
        <a:lstStyle/>
        <a:p>
          <a:pPr rtl="0"/>
          <a:r>
            <a:rPr lang="en-GB" b="0" baseline="0" dirty="0" smtClean="0">
              <a:latin typeface="Segoe UI Light" panose="020B0502040204020203" pitchFamily="34" charset="0"/>
            </a:rPr>
            <a:t>…learn the magic of  </a:t>
          </a:r>
          <a:r>
            <a:rPr lang="en-GB" b="1" u="sng" baseline="0" dirty="0" smtClean="0">
              <a:latin typeface="Segoe UI Light" panose="020B0502040204020203" pitchFamily="34" charset="0"/>
            </a:rPr>
            <a:t>Azure scale </a:t>
          </a:r>
          <a:br>
            <a:rPr lang="en-GB" b="1" u="sng" baseline="0" dirty="0" smtClean="0">
              <a:latin typeface="Segoe UI Light" panose="020B0502040204020203" pitchFamily="34" charset="0"/>
            </a:rPr>
          </a:br>
          <a:r>
            <a:rPr lang="en-GB" b="1" u="sng" baseline="0" dirty="0" smtClean="0">
              <a:latin typeface="Segoe UI Light" panose="020B0502040204020203" pitchFamily="34" charset="0"/>
            </a:rPr>
            <a:t>F# data scripting</a:t>
          </a:r>
          <a:r>
            <a:rPr lang="en-GB" b="0" baseline="0" dirty="0" smtClean="0">
              <a:latin typeface="Segoe UI Light" panose="020B0502040204020203" pitchFamily="34" charset="0"/>
            </a:rPr>
            <a:t> with </a:t>
          </a:r>
          <a:r>
            <a:rPr lang="en-GB" b="1" u="sng" baseline="0" dirty="0" err="1" smtClean="0">
              <a:latin typeface="Segoe UI Light" panose="020B0502040204020203" pitchFamily="34" charset="0"/>
            </a:rPr>
            <a:t>MBrace</a:t>
          </a:r>
          <a:endParaRPr lang="en-GB" b="1" u="sng"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A6AE4F78-536A-4EFD-8FEF-3AB9BE847C3E}">
      <dgm:prSet/>
      <dgm:spPr>
        <a:solidFill>
          <a:schemeClr val="accent1"/>
        </a:solidFill>
      </dgm:spPr>
      <dgm:t>
        <a:bodyPr/>
        <a:lstStyle/>
        <a:p>
          <a:r>
            <a:rPr lang="en-GB" b="0" u="none" baseline="0" dirty="0" smtClean="0">
              <a:latin typeface="Segoe UI Light" panose="020B0502040204020203" pitchFamily="34" charset="0"/>
            </a:rPr>
            <a:t>…learn about </a:t>
          </a:r>
          <a:br>
            <a:rPr lang="en-GB" b="0" u="none" baseline="0" dirty="0" smtClean="0">
              <a:latin typeface="Segoe UI Light" panose="020B0502040204020203" pitchFamily="34" charset="0"/>
            </a:rPr>
          </a:br>
          <a:r>
            <a:rPr lang="en-GB" b="1" u="sng" baseline="0" dirty="0" smtClean="0">
              <a:latin typeface="Segoe UI Light" panose="020B0502040204020203" pitchFamily="34" charset="0"/>
            </a:rPr>
            <a:t>F# projects</a:t>
          </a:r>
          <a:r>
            <a:rPr lang="en-GB" b="0" u="none" baseline="0" dirty="0" smtClean="0">
              <a:latin typeface="Segoe UI Light" panose="020B0502040204020203" pitchFamily="34" charset="0"/>
            </a:rPr>
            <a:t> and </a:t>
          </a:r>
          <a:br>
            <a:rPr lang="en-GB" b="0" u="none" baseline="0" dirty="0" smtClean="0">
              <a:latin typeface="Segoe UI Light" panose="020B0502040204020203" pitchFamily="34" charset="0"/>
            </a:rPr>
          </a:br>
          <a:r>
            <a:rPr lang="en-GB" b="1" u="sng" baseline="0" dirty="0" smtClean="0">
              <a:latin typeface="Segoe UI Light" panose="020B0502040204020203" pitchFamily="34" charset="0"/>
            </a:rPr>
            <a:t>F# scripting</a:t>
          </a:r>
          <a:r>
            <a:rPr lang="en-GB" b="0" u="none" baseline="0" dirty="0" smtClean="0">
              <a:latin typeface="Segoe UI Light" panose="020B0502040204020203" pitchFamily="34" charset="0"/>
            </a:rPr>
            <a:t> in </a:t>
          </a:r>
          <a:br>
            <a:rPr lang="en-GB" b="0" u="none" baseline="0" dirty="0" smtClean="0">
              <a:latin typeface="Segoe UI Light" panose="020B0502040204020203" pitchFamily="34" charset="0"/>
            </a:rPr>
          </a:br>
          <a:r>
            <a:rPr lang="en-GB" b="0" u="none" baseline="0" dirty="0" smtClean="0">
              <a:latin typeface="Segoe UI Light" panose="020B0502040204020203" pitchFamily="34" charset="0"/>
            </a:rPr>
            <a:t>Visual Studio</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56328013-0983-4355-B5E7-5999E5FA6DA7}">
      <dgm:prSet/>
      <dgm:spPr>
        <a:solidFill>
          <a:srgbClr val="7030A0"/>
        </a:solidFill>
      </dgm:spPr>
      <dgm:t>
        <a:bodyPr/>
        <a:lstStyle/>
        <a:p>
          <a:r>
            <a:rPr lang="en-GB" b="0" u="none" baseline="0" dirty="0" smtClean="0">
              <a:latin typeface="Segoe UI Light" panose="020B0502040204020203" pitchFamily="34" charset="0"/>
            </a:rPr>
            <a:t>…learn the magic of </a:t>
          </a:r>
          <a:r>
            <a:rPr lang="en-GB" b="1" u="sng" baseline="0" dirty="0" err="1" smtClean="0">
              <a:latin typeface="Segoe UI Light" panose="020B0502040204020203" pitchFamily="34" charset="0"/>
            </a:rPr>
            <a:t>FSharp.Data</a:t>
          </a:r>
          <a:endParaRPr lang="en-GB" b="1" u="sng"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4">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4">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t>
        <a:bodyPr/>
        <a:lstStyle/>
        <a:p>
          <a:endParaRPr lang="en-GB"/>
        </a:p>
      </dgm:t>
    </dgm:pt>
    <dgm:pt modelId="{3BA32929-EE9C-4E0C-85E5-8B6344E85F5D}" type="pres">
      <dgm:prSet presAssocID="{56328013-0983-4355-B5E7-5999E5FA6DA7}" presName="node" presStyleLbl="node1" presStyleIdx="2" presStyleCnt="4">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t>
        <a:bodyPr/>
        <a:lstStyle/>
        <a:p>
          <a:endParaRPr lang="en-GB"/>
        </a:p>
      </dgm:t>
    </dgm:pt>
    <dgm:pt modelId="{1186CC94-DC70-4D57-A77D-37EDB4FD06E7}" type="pres">
      <dgm:prSet presAssocID="{8876AE51-7D57-4B62-A5B5-787005D2FA85}" presName="node" presStyleLbl="node1" presStyleIdx="3" presStyleCnt="4">
        <dgm:presLayoutVars>
          <dgm:bulletEnabled val="1"/>
        </dgm:presLayoutVars>
      </dgm:prSet>
      <dgm:spPr/>
      <dgm:t>
        <a:bodyPr/>
        <a:lstStyle/>
        <a:p>
          <a:endParaRPr lang="en-GB"/>
        </a:p>
      </dgm:t>
    </dgm:pt>
  </dgm:ptLst>
  <dgm:cxnLst>
    <dgm:cxn modelId="{9EBA77FD-C6A8-47A6-8A6A-32AC89B93F31}" type="presOf" srcId="{8876AE51-7D57-4B62-A5B5-787005D2FA85}" destId="{1186CC94-DC70-4D57-A77D-37EDB4FD06E7}" srcOrd="0" destOrd="0" presId="urn:microsoft.com/office/officeart/2005/8/layout/default"/>
    <dgm:cxn modelId="{999B2484-B966-48C6-8DAA-8511BFD9BCEB}" type="presOf" srcId="{A6AE4F78-536A-4EFD-8FEF-3AB9BE847C3E}" destId="{26173910-6CAB-4A25-AC9D-B4857C42D832}" srcOrd="0" destOrd="0" presId="urn:microsoft.com/office/officeart/2005/8/layout/default"/>
    <dgm:cxn modelId="{46702EDD-0730-4D30-A320-526E24BDEDA9}" type="presOf" srcId="{99DDF2FC-920D-4C4D-9879-581E042ED7BA}" destId="{5DBDC61F-9554-4F83-A359-6FE8F2984F77}" srcOrd="0" destOrd="0" presId="urn:microsoft.com/office/officeart/2005/8/layout/default"/>
    <dgm:cxn modelId="{1D941AE3-46C6-4A68-AD98-7FDB4F683FD4}" type="presOf" srcId="{56328013-0983-4355-B5E7-5999E5FA6DA7}" destId="{3BA32929-EE9C-4E0C-85E5-8B6344E85F5D}" srcOrd="0" destOrd="0" presId="urn:microsoft.com/office/officeart/2005/8/layout/default"/>
    <dgm:cxn modelId="{1241F25B-60A6-47AE-9595-97CFF126C48A}" srcId="{34E93DDE-D099-4CA2-863C-7319E600DBE4}" destId="{56328013-0983-4355-B5E7-5999E5FA6DA7}" srcOrd="2" destOrd="0" parTransId="{EFBC9737-8D0D-485E-91AF-CD7CB9B4EA07}" sibTransId="{4070C06F-E2B9-4709-891D-6205897428C2}"/>
    <dgm:cxn modelId="{30641A68-CCE8-470F-A87A-F9E092CDF7C5}" srcId="{34E93DDE-D099-4CA2-863C-7319E600DBE4}" destId="{A6AE4F78-536A-4EFD-8FEF-3AB9BE847C3E}" srcOrd="1" destOrd="0" parTransId="{669210DB-9EBE-4622-A4F2-83CB00A75AF2}" sibTransId="{7B4AB1C7-4341-4327-911B-758C48852598}"/>
    <dgm:cxn modelId="{C5AF6AAE-FB24-4C93-8B04-45C75821AB8C}" type="presOf" srcId="{34E93DDE-D099-4CA2-863C-7319E600DBE4}" destId="{84BBAD3E-47E3-429D-AF91-8056E7C916A7}" srcOrd="0" destOrd="0" presId="urn:microsoft.com/office/officeart/2005/8/layout/default"/>
    <dgm:cxn modelId="{76A3F227-4278-4744-A7F5-E24077987939}" srcId="{34E93DDE-D099-4CA2-863C-7319E600DBE4}" destId="{8876AE51-7D57-4B62-A5B5-787005D2FA85}" srcOrd="3"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1A5DB622-E799-4DEA-9778-49748B05DB36}" type="presParOf" srcId="{84BBAD3E-47E3-429D-AF91-8056E7C916A7}" destId="{5DBDC61F-9554-4F83-A359-6FE8F2984F77}" srcOrd="0" destOrd="0" presId="urn:microsoft.com/office/officeart/2005/8/layout/default"/>
    <dgm:cxn modelId="{9CD6029E-98D8-4C04-B9BD-9350B121C9E8}" type="presParOf" srcId="{84BBAD3E-47E3-429D-AF91-8056E7C916A7}" destId="{8434AF5F-A31D-4FF4-8F5A-458E6D8F3588}" srcOrd="1" destOrd="0" presId="urn:microsoft.com/office/officeart/2005/8/layout/default"/>
    <dgm:cxn modelId="{A05330B7-DFD7-4D74-B6FD-AD52406DCFB7}" type="presParOf" srcId="{84BBAD3E-47E3-429D-AF91-8056E7C916A7}" destId="{26173910-6CAB-4A25-AC9D-B4857C42D832}" srcOrd="2" destOrd="0" presId="urn:microsoft.com/office/officeart/2005/8/layout/default"/>
    <dgm:cxn modelId="{A23E5684-5B1E-40FE-A3C2-1B8245CCA2D7}" type="presParOf" srcId="{84BBAD3E-47E3-429D-AF91-8056E7C916A7}" destId="{F9E7C850-122C-494B-B459-774295305840}" srcOrd="3" destOrd="0" presId="urn:microsoft.com/office/officeart/2005/8/layout/default"/>
    <dgm:cxn modelId="{46E08A99-C004-4C2E-A5DE-AE957B9BFDE0}" type="presParOf" srcId="{84BBAD3E-47E3-429D-AF91-8056E7C916A7}" destId="{3BA32929-EE9C-4E0C-85E5-8B6344E85F5D}" srcOrd="4" destOrd="0" presId="urn:microsoft.com/office/officeart/2005/8/layout/default"/>
    <dgm:cxn modelId="{3073E33B-5A3B-4BEE-95E7-A95F73C79612}" type="presParOf" srcId="{84BBAD3E-47E3-429D-AF91-8056E7C916A7}" destId="{F2A8E036-9CE7-4747-A060-62F0FFDE8BCC}" srcOrd="5" destOrd="0" presId="urn:microsoft.com/office/officeart/2005/8/layout/default"/>
    <dgm:cxn modelId="{1CF7BC2D-7048-4044-B296-0CE1F17ECC97}" type="presParOf" srcId="{84BBAD3E-47E3-429D-AF91-8056E7C916A7}" destId="{1186CC94-DC70-4D57-A77D-37EDB4FD06E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1646535" y="3660"/>
          <a:ext cx="3968034" cy="2380820"/>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b="0" u="none" kern="1200" dirty="0" smtClean="0">
              <a:latin typeface="Segoe UI Light" panose="020B0502040204020203" pitchFamily="34" charset="0"/>
            </a:rPr>
            <a:t>…learn about F# as a </a:t>
          </a:r>
          <a:r>
            <a:rPr lang="en-GB" sz="3400" b="1" u="sng" kern="1200" dirty="0" smtClean="0">
              <a:latin typeface="Segoe UI Light" panose="020B0502040204020203" pitchFamily="34" charset="0"/>
            </a:rPr>
            <a:t>technology</a:t>
          </a:r>
          <a:r>
            <a:rPr lang="en-GB" sz="3400" b="0" u="none" kern="1200" dirty="0" smtClean="0">
              <a:latin typeface="Segoe UI Light" panose="020B0502040204020203" pitchFamily="34" charset="0"/>
            </a:rPr>
            <a:t> </a:t>
          </a:r>
          <a:br>
            <a:rPr lang="en-GB" sz="3400" b="0" u="none" kern="1200" dirty="0" smtClean="0">
              <a:latin typeface="Segoe UI Light" panose="020B0502040204020203" pitchFamily="34" charset="0"/>
            </a:rPr>
          </a:br>
          <a:r>
            <a:rPr lang="en-GB" sz="3400" b="0" u="none" kern="1200" dirty="0" smtClean="0">
              <a:latin typeface="Segoe UI Light" panose="020B0502040204020203" pitchFamily="34" charset="0"/>
            </a:rPr>
            <a:t>and </a:t>
          </a:r>
          <a:r>
            <a:rPr lang="en-GB" sz="3400" b="1" u="sng" kern="1200" dirty="0" smtClean="0">
              <a:latin typeface="Segoe UI Light" panose="020B0502040204020203" pitchFamily="34" charset="0"/>
            </a:rPr>
            <a:t>ecosystem</a:t>
          </a:r>
          <a:endParaRPr lang="en-GB" sz="3400" b="1" u="sng" kern="1200" dirty="0">
            <a:latin typeface="Segoe UI Light" panose="020B0502040204020203" pitchFamily="34" charset="0"/>
          </a:endParaRPr>
        </a:p>
      </dsp:txBody>
      <dsp:txXfrm>
        <a:off x="1646535" y="3660"/>
        <a:ext cx="3968034" cy="2380820"/>
      </dsp:txXfrm>
    </dsp:sp>
    <dsp:sp modelId="{26173910-6CAB-4A25-AC9D-B4857C42D832}">
      <dsp:nvSpPr>
        <dsp:cNvPr id="0" name=""/>
        <dsp:cNvSpPr/>
      </dsp:nvSpPr>
      <dsp:spPr>
        <a:xfrm>
          <a:off x="6011373" y="3660"/>
          <a:ext cx="3968034" cy="2380820"/>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GB" sz="3400" b="0" u="none" kern="1200" baseline="0" dirty="0" smtClean="0">
              <a:latin typeface="Segoe UI Light" panose="020B0502040204020203" pitchFamily="34" charset="0"/>
            </a:rPr>
            <a:t>…learn about </a:t>
          </a:r>
          <a:br>
            <a:rPr lang="en-GB" sz="3400" b="0" u="none" kern="1200" baseline="0" dirty="0" smtClean="0">
              <a:latin typeface="Segoe UI Light" panose="020B0502040204020203" pitchFamily="34" charset="0"/>
            </a:rPr>
          </a:br>
          <a:r>
            <a:rPr lang="en-GB" sz="3400" b="1" u="sng" kern="1200" baseline="0" dirty="0" smtClean="0">
              <a:latin typeface="Segoe UI Light" panose="020B0502040204020203" pitchFamily="34" charset="0"/>
            </a:rPr>
            <a:t>F# projects</a:t>
          </a:r>
          <a:r>
            <a:rPr lang="en-GB" sz="3400" b="0" u="none" kern="1200" baseline="0" dirty="0" smtClean="0">
              <a:latin typeface="Segoe UI Light" panose="020B0502040204020203" pitchFamily="34" charset="0"/>
            </a:rPr>
            <a:t> and </a:t>
          </a:r>
          <a:br>
            <a:rPr lang="en-GB" sz="3400" b="0" u="none" kern="1200" baseline="0" dirty="0" smtClean="0">
              <a:latin typeface="Segoe UI Light" panose="020B0502040204020203" pitchFamily="34" charset="0"/>
            </a:rPr>
          </a:br>
          <a:r>
            <a:rPr lang="en-GB" sz="3400" b="1" u="sng" kern="1200" baseline="0" dirty="0" smtClean="0">
              <a:latin typeface="Segoe UI Light" panose="020B0502040204020203" pitchFamily="34" charset="0"/>
            </a:rPr>
            <a:t>F# scripting</a:t>
          </a:r>
          <a:r>
            <a:rPr lang="en-GB" sz="3400" b="0" u="none" kern="1200" baseline="0" dirty="0" smtClean="0">
              <a:latin typeface="Segoe UI Light" panose="020B0502040204020203" pitchFamily="34" charset="0"/>
            </a:rPr>
            <a:t> in </a:t>
          </a:r>
          <a:br>
            <a:rPr lang="en-GB" sz="3400" b="0" u="none" kern="1200" baseline="0" dirty="0" smtClean="0">
              <a:latin typeface="Segoe UI Light" panose="020B0502040204020203" pitchFamily="34" charset="0"/>
            </a:rPr>
          </a:br>
          <a:r>
            <a:rPr lang="en-GB" sz="3400" b="0" u="none" kern="1200" baseline="0" dirty="0" smtClean="0">
              <a:latin typeface="Segoe UI Light" panose="020B0502040204020203" pitchFamily="34" charset="0"/>
            </a:rPr>
            <a:t>Visual Studio</a:t>
          </a:r>
          <a:endParaRPr lang="en-GB" sz="3400" b="0" u="none" kern="1200" dirty="0"/>
        </a:p>
      </dsp:txBody>
      <dsp:txXfrm>
        <a:off x="6011373" y="3660"/>
        <a:ext cx="3968034" cy="2380820"/>
      </dsp:txXfrm>
    </dsp:sp>
    <dsp:sp modelId="{3BA32929-EE9C-4E0C-85E5-8B6344E85F5D}">
      <dsp:nvSpPr>
        <dsp:cNvPr id="0" name=""/>
        <dsp:cNvSpPr/>
      </dsp:nvSpPr>
      <dsp:spPr>
        <a:xfrm>
          <a:off x="1646535" y="2781284"/>
          <a:ext cx="3968034" cy="2380820"/>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GB" sz="3400" b="0" u="none" kern="1200" baseline="0" dirty="0" smtClean="0">
              <a:latin typeface="Segoe UI Light" panose="020B0502040204020203" pitchFamily="34" charset="0"/>
            </a:rPr>
            <a:t>…learn the magic of </a:t>
          </a:r>
          <a:r>
            <a:rPr lang="en-GB" sz="3400" b="1" u="sng" kern="1200" baseline="0" dirty="0" err="1" smtClean="0">
              <a:latin typeface="Segoe UI Light" panose="020B0502040204020203" pitchFamily="34" charset="0"/>
            </a:rPr>
            <a:t>FSharp.Data</a:t>
          </a:r>
          <a:endParaRPr lang="en-GB" sz="3400" b="1" u="sng" kern="1200" dirty="0"/>
        </a:p>
      </dsp:txBody>
      <dsp:txXfrm>
        <a:off x="1646535" y="2781284"/>
        <a:ext cx="3968034" cy="2380820"/>
      </dsp:txXfrm>
    </dsp:sp>
    <dsp:sp modelId="{1186CC94-DC70-4D57-A77D-37EDB4FD06E7}">
      <dsp:nvSpPr>
        <dsp:cNvPr id="0" name=""/>
        <dsp:cNvSpPr/>
      </dsp:nvSpPr>
      <dsp:spPr>
        <a:xfrm>
          <a:off x="6011373" y="2781284"/>
          <a:ext cx="3968034" cy="2380820"/>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b="0" kern="1200" baseline="0" dirty="0" smtClean="0">
              <a:latin typeface="Segoe UI Light" panose="020B0502040204020203" pitchFamily="34" charset="0"/>
            </a:rPr>
            <a:t>…learn the magic of  </a:t>
          </a:r>
          <a:r>
            <a:rPr lang="en-GB" sz="3400" b="1" u="sng" kern="1200" baseline="0" dirty="0" smtClean="0">
              <a:latin typeface="Segoe UI Light" panose="020B0502040204020203" pitchFamily="34" charset="0"/>
            </a:rPr>
            <a:t>Azure scale </a:t>
          </a:r>
          <a:br>
            <a:rPr lang="en-GB" sz="3400" b="1" u="sng" kern="1200" baseline="0" dirty="0" smtClean="0">
              <a:latin typeface="Segoe UI Light" panose="020B0502040204020203" pitchFamily="34" charset="0"/>
            </a:rPr>
          </a:br>
          <a:r>
            <a:rPr lang="en-GB" sz="3400" b="1" u="sng" kern="1200" baseline="0" dirty="0" smtClean="0">
              <a:latin typeface="Segoe UI Light" panose="020B0502040204020203" pitchFamily="34" charset="0"/>
            </a:rPr>
            <a:t>F# data scripting</a:t>
          </a:r>
          <a:r>
            <a:rPr lang="en-GB" sz="3400" b="0" kern="1200" baseline="0" dirty="0" smtClean="0">
              <a:latin typeface="Segoe UI Light" panose="020B0502040204020203" pitchFamily="34" charset="0"/>
            </a:rPr>
            <a:t> with </a:t>
          </a:r>
          <a:r>
            <a:rPr lang="en-GB" sz="3400" b="1" u="sng" kern="1200" baseline="0" dirty="0" err="1" smtClean="0">
              <a:latin typeface="Segoe UI Light" panose="020B0502040204020203" pitchFamily="34" charset="0"/>
            </a:rPr>
            <a:t>MBrace</a:t>
          </a:r>
          <a:endParaRPr lang="en-GB" sz="3400" b="1" u="sng" kern="1200" dirty="0"/>
        </a:p>
      </dsp:txBody>
      <dsp:txXfrm>
        <a:off x="6011373" y="2781284"/>
        <a:ext cx="3968034" cy="23808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3/19/2015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3/19/2015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3363521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0" y="2327373"/>
            <a:ext cx="11176000" cy="757131"/>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46716982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3.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theme" Target="../theme/theme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19/03/2015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hyperlink" Target="http://www.fslab.org/" TargetMode="Externa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hyperlink" Target="http://simontcousins.azurewebsites.net/does-the-language-you-use-make-a-difference-revisited/" TargetMode="Externa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The F# Path to Data Scripting Nirvana</a:t>
            </a:r>
          </a:p>
        </p:txBody>
      </p:sp>
      <p:sp>
        <p:nvSpPr>
          <p:cNvPr id="2" name="Text Placeholder 1"/>
          <p:cNvSpPr>
            <a:spLocks noGrp="1"/>
          </p:cNvSpPr>
          <p:nvPr>
            <p:ph type="body" sz="quarter" idx="11"/>
          </p:nvPr>
        </p:nvSpPr>
        <p:spPr/>
        <p:txBody>
          <a:bodyPr>
            <a:normAutofit/>
          </a:bodyPr>
          <a:lstStyle/>
          <a:p>
            <a:endParaRPr lang="en-GB" dirty="0" smtClean="0"/>
          </a:p>
          <a:p>
            <a:r>
              <a:rPr lang="en-GB" dirty="0" smtClean="0"/>
              <a:t>Tomas Petricek, .NET MVP (F#),  </a:t>
            </a:r>
            <a:r>
              <a:rPr lang="en-GB" dirty="0" err="1" smtClean="0"/>
              <a:t>fsharpWorks</a:t>
            </a:r>
            <a:endParaRPr lang="en-GB" dirty="0" smtClean="0"/>
          </a:p>
          <a:p>
            <a:r>
              <a:rPr lang="en-GB" dirty="0" smtClean="0"/>
              <a:t>Isaac Abraham, .NET MVP, (C#),  </a:t>
            </a:r>
            <a:r>
              <a:rPr lang="en-GB" dirty="0" err="1" smtClean="0"/>
              <a:t>elastacloud</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11477" y="541751"/>
            <a:ext cx="4531086" cy="3323987"/>
          </a:xfrm>
        </p:spPr>
        <p:txBody>
          <a:bodyPr/>
          <a:lstStyle/>
          <a:p>
            <a:pPr algn="ctr"/>
            <a:r>
              <a:rPr lang="en-US" sz="4800" b="1" dirty="0" smtClean="0"/>
              <a:t/>
            </a:r>
            <a:br>
              <a:rPr lang="en-US" sz="4800" b="1" dirty="0" smtClean="0"/>
            </a:br>
            <a:r>
              <a:rPr lang="en-US" sz="4800" b="1" dirty="0" smtClean="0"/>
              <a:t>DEMO</a:t>
            </a:r>
            <a:br>
              <a:rPr lang="en-US" sz="4800" b="1" dirty="0" smtClean="0"/>
            </a:br>
            <a:r>
              <a:rPr lang="en-US" sz="4800" dirty="0" smtClean="0"/>
              <a:t/>
            </a:r>
            <a:br>
              <a:rPr lang="en-US" sz="4800" dirty="0" smtClean="0"/>
            </a:br>
            <a:r>
              <a:rPr lang="en-US" sz="4800" dirty="0" smtClean="0"/>
              <a:t>Understanding</a:t>
            </a:r>
            <a:br>
              <a:rPr lang="en-US" sz="4800" dirty="0" smtClean="0"/>
            </a:br>
            <a:r>
              <a:rPr lang="en-US" sz="4800" dirty="0" smtClean="0"/>
              <a:t>the World with F#</a:t>
            </a:r>
            <a:endParaRPr lang="en-US" sz="4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8759" y="420453"/>
            <a:ext cx="6305810" cy="5498345"/>
          </a:xfrm>
          <a:prstGeom prst="rect">
            <a:avLst/>
          </a:prstGeom>
          <a:effectLst>
            <a:softEdge rad="63500"/>
          </a:effectLst>
        </p:spPr>
      </p:pic>
    </p:spTree>
    <p:extLst>
      <p:ext uri="{BB962C8B-B14F-4D97-AF65-F5344CB8AC3E}">
        <p14:creationId xmlns:p14="http://schemas.microsoft.com/office/powerpoint/2010/main" val="148146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The World Demo recap</a:t>
            </a:r>
            <a:endParaRPr lang="en-US" dirty="0">
              <a:latin typeface="+mn-lt"/>
            </a:endParaRPr>
          </a:p>
        </p:txBody>
      </p:sp>
      <p:sp>
        <p:nvSpPr>
          <p:cNvPr id="3" name="Content Placeholder 2"/>
          <p:cNvSpPr>
            <a:spLocks noGrp="1"/>
          </p:cNvSpPr>
          <p:nvPr>
            <p:ph sz="quarter" idx="10"/>
          </p:nvPr>
        </p:nvSpPr>
        <p:spPr/>
        <p:txBody>
          <a:bodyPr>
            <a:normAutofit/>
          </a:bodyPr>
          <a:lstStyle/>
          <a:p>
            <a:r>
              <a:rPr lang="en-US" dirty="0" smtClean="0">
                <a:latin typeface="+mn-lt"/>
              </a:rPr>
              <a:t>Interactive </a:t>
            </a:r>
            <a:r>
              <a:rPr lang="en-US" dirty="0" smtClean="0">
                <a:solidFill>
                  <a:schemeClr val="accent4"/>
                </a:solidFill>
                <a:latin typeface="+mn-lt"/>
              </a:rPr>
              <a:t>visualization &amp; charting</a:t>
            </a:r>
            <a:endParaRPr lang="en-US" dirty="0" smtClean="0">
              <a:latin typeface="+mn-lt"/>
            </a:endParaRPr>
          </a:p>
          <a:p>
            <a:pPr lvl="1"/>
            <a:r>
              <a:rPr lang="en-US" sz="2400" dirty="0" err="1" smtClean="0"/>
              <a:t>Foogle</a:t>
            </a:r>
            <a:r>
              <a:rPr lang="en-US" sz="2400" dirty="0" smtClean="0"/>
              <a:t> charts, F# Charting and others</a:t>
            </a:r>
            <a:endParaRPr lang="en-US" sz="2400" dirty="0" smtClean="0">
              <a:latin typeface="+mn-lt"/>
            </a:endParaRPr>
          </a:p>
          <a:p>
            <a:pPr lvl="1"/>
            <a:r>
              <a:rPr lang="en-US" sz="2400" dirty="0" smtClean="0"/>
              <a:t>Great experience in REPL but also inside apps</a:t>
            </a:r>
          </a:p>
          <a:p>
            <a:pPr lvl="1"/>
            <a:endParaRPr lang="en-US" sz="2400" dirty="0" smtClean="0">
              <a:latin typeface="+mn-lt"/>
            </a:endParaRPr>
          </a:p>
          <a:p>
            <a:r>
              <a:rPr lang="en-US" dirty="0" smtClean="0">
                <a:solidFill>
                  <a:schemeClr val="tx2"/>
                </a:solidFill>
                <a:latin typeface="+mn-lt"/>
              </a:rPr>
              <a:t>FsLab </a:t>
            </a:r>
            <a:r>
              <a:rPr lang="en-US" dirty="0" smtClean="0">
                <a:latin typeface="+mn-lt"/>
              </a:rPr>
              <a:t>package of libraries</a:t>
            </a:r>
          </a:p>
          <a:p>
            <a:pPr lvl="1"/>
            <a:r>
              <a:rPr lang="en-US" sz="2400" dirty="0" smtClean="0"/>
              <a:t>Data analytics package for .NET with F# and C# support</a:t>
            </a:r>
            <a:br>
              <a:rPr lang="en-US" sz="2400" dirty="0" smtClean="0"/>
            </a:br>
            <a:r>
              <a:rPr lang="en-US" sz="2400" dirty="0" smtClean="0"/>
              <a:t>New web site coming soon! Check out </a:t>
            </a:r>
            <a:r>
              <a:rPr lang="en-US" sz="2400" dirty="0" smtClean="0">
                <a:hlinkClick r:id="rId2"/>
              </a:rPr>
              <a:t>www.fslab.org</a:t>
            </a:r>
            <a:r>
              <a:rPr lang="en-US" sz="2400" dirty="0" smtClean="0"/>
              <a:t> </a:t>
            </a:r>
          </a:p>
          <a:p>
            <a:pPr lvl="1"/>
            <a:endParaRPr lang="en-US" dirty="0" smtClean="0">
              <a:latin typeface="+mn-lt"/>
            </a:endParaRPr>
          </a:p>
          <a:p>
            <a:r>
              <a:rPr lang="en-US" dirty="0" smtClean="0">
                <a:latin typeface="+mn-lt"/>
              </a:rPr>
              <a:t>Open-source. You can contribute now!</a:t>
            </a:r>
            <a:endParaRPr lang="en-US" dirty="0">
              <a:latin typeface="+mn-lt"/>
            </a:endParaRPr>
          </a:p>
        </p:txBody>
      </p:sp>
    </p:spTree>
    <p:extLst>
      <p:ext uri="{BB962C8B-B14F-4D97-AF65-F5344CB8AC3E}">
        <p14:creationId xmlns:p14="http://schemas.microsoft.com/office/powerpoint/2010/main" val="1543723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Libraries and type providers</a:t>
            </a:r>
            <a:endParaRPr lang="en-US" dirty="0">
              <a:latin typeface="+mn-lt"/>
            </a:endParaRPr>
          </a:p>
        </p:txBody>
      </p:sp>
      <p:sp>
        <p:nvSpPr>
          <p:cNvPr id="4" name="Content Placeholder 3"/>
          <p:cNvSpPr>
            <a:spLocks noGrp="1"/>
          </p:cNvSpPr>
          <p:nvPr>
            <p:ph sz="quarter" idx="10"/>
          </p:nvPr>
        </p:nvSpPr>
        <p:spPr>
          <a:xfrm>
            <a:off x="461580" y="1784525"/>
            <a:ext cx="10943167" cy="4320117"/>
          </a:xfrm>
        </p:spPr>
        <p:txBody>
          <a:bodyPr/>
          <a:lstStyle/>
          <a:p>
            <a:r>
              <a:rPr lang="en-US" dirty="0"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236" y="3840481"/>
            <a:ext cx="1905266" cy="19052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96" y="1576321"/>
            <a:ext cx="1905266" cy="19052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896" y="3840481"/>
            <a:ext cx="1905266" cy="190526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189" y="3840481"/>
            <a:ext cx="1905266" cy="190526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2617" y="1564799"/>
            <a:ext cx="1905266" cy="190526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8522" y="1576520"/>
            <a:ext cx="1905266" cy="1905266"/>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2617" y="3840481"/>
            <a:ext cx="1905266" cy="1905266"/>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5514" y="3840481"/>
            <a:ext cx="1905266" cy="1905266"/>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6575" y="1567626"/>
            <a:ext cx="1905266" cy="1905266"/>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32236" y="1576321"/>
            <a:ext cx="1905266" cy="1905266"/>
          </a:xfrm>
          <a:prstGeom prst="rect">
            <a:avLst/>
          </a:prstGeom>
        </p:spPr>
      </p:pic>
    </p:spTree>
    <p:extLst>
      <p:ext uri="{BB962C8B-B14F-4D97-AF65-F5344CB8AC3E}">
        <p14:creationId xmlns:p14="http://schemas.microsoft.com/office/powerpoint/2010/main" val="2880143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9"/>
                                          </p:stCondLst>
                                        </p:cTn>
                                        <p:tgtEl>
                                          <p:spTgt spid="6"/>
                                        </p:tgtEl>
                                        <p:attrNameLst>
                                          <p:attrName>style.visibility</p:attrName>
                                        </p:attrNameLst>
                                      </p:cBhvr>
                                      <p:to>
                                        <p:strVal val="visible"/>
                                      </p:to>
                                    </p:set>
                                  </p:childTnLst>
                                </p:cTn>
                              </p:par>
                            </p:childTnLst>
                          </p:cTn>
                        </p:par>
                        <p:par>
                          <p:cTn id="7" fill="hold">
                            <p:stCondLst>
                              <p:cond delay="80"/>
                            </p:stCondLst>
                            <p:childTnLst>
                              <p:par>
                                <p:cTn id="8" presetID="1" presetClass="entr" presetSubtype="0" fill="hold" nodeType="afterEffect">
                                  <p:stCondLst>
                                    <p:cond delay="0"/>
                                  </p:stCondLst>
                                  <p:childTnLst>
                                    <p:set>
                                      <p:cBhvr>
                                        <p:cTn id="9" dur="1" fill="hold">
                                          <p:stCondLst>
                                            <p:cond delay="79"/>
                                          </p:stCondLst>
                                        </p:cTn>
                                        <p:tgtEl>
                                          <p:spTgt spid="14"/>
                                        </p:tgtEl>
                                        <p:attrNameLst>
                                          <p:attrName>style.visibility</p:attrName>
                                        </p:attrNameLst>
                                      </p:cBhvr>
                                      <p:to>
                                        <p:strVal val="visible"/>
                                      </p:to>
                                    </p:set>
                                  </p:childTnLst>
                                </p:cTn>
                              </p:par>
                            </p:childTnLst>
                          </p:cTn>
                        </p:par>
                        <p:par>
                          <p:cTn id="10" fill="hold">
                            <p:stCondLst>
                              <p:cond delay="160"/>
                            </p:stCondLst>
                            <p:childTnLst>
                              <p:par>
                                <p:cTn id="11" presetID="1" presetClass="entr" presetSubtype="0" fill="hold" nodeType="afterEffect">
                                  <p:stCondLst>
                                    <p:cond delay="0"/>
                                  </p:stCondLst>
                                  <p:childTnLst>
                                    <p:set>
                                      <p:cBhvr>
                                        <p:cTn id="12" dur="1" fill="hold">
                                          <p:stCondLst>
                                            <p:cond delay="79"/>
                                          </p:stCondLst>
                                        </p:cTn>
                                        <p:tgtEl>
                                          <p:spTgt spid="10"/>
                                        </p:tgtEl>
                                        <p:attrNameLst>
                                          <p:attrName>style.visibility</p:attrName>
                                        </p:attrNameLst>
                                      </p:cBhvr>
                                      <p:to>
                                        <p:strVal val="visible"/>
                                      </p:to>
                                    </p:set>
                                  </p:childTnLst>
                                </p:cTn>
                              </p:par>
                            </p:childTnLst>
                          </p:cTn>
                        </p:par>
                        <p:par>
                          <p:cTn id="13" fill="hold">
                            <p:stCondLst>
                              <p:cond delay="240"/>
                            </p:stCondLst>
                            <p:childTnLst>
                              <p:par>
                                <p:cTn id="14" presetID="1" presetClass="entr" presetSubtype="0" fill="hold" nodeType="afterEffect">
                                  <p:stCondLst>
                                    <p:cond delay="0"/>
                                  </p:stCondLst>
                                  <p:childTnLst>
                                    <p:set>
                                      <p:cBhvr>
                                        <p:cTn id="15" dur="1" fill="hold">
                                          <p:stCondLst>
                                            <p:cond delay="79"/>
                                          </p:stCondLst>
                                        </p:cTn>
                                        <p:tgtEl>
                                          <p:spTgt spid="5"/>
                                        </p:tgtEl>
                                        <p:attrNameLst>
                                          <p:attrName>style.visibility</p:attrName>
                                        </p:attrNameLst>
                                      </p:cBhvr>
                                      <p:to>
                                        <p:strVal val="visible"/>
                                      </p:to>
                                    </p:set>
                                  </p:childTnLst>
                                </p:cTn>
                              </p:par>
                            </p:childTnLst>
                          </p:cTn>
                        </p:par>
                        <p:par>
                          <p:cTn id="16" fill="hold">
                            <p:stCondLst>
                              <p:cond delay="320"/>
                            </p:stCondLst>
                            <p:childTnLst>
                              <p:par>
                                <p:cTn id="17" presetID="1" presetClass="entr" presetSubtype="0" fill="hold" nodeType="afterEffect">
                                  <p:stCondLst>
                                    <p:cond delay="0"/>
                                  </p:stCondLst>
                                  <p:childTnLst>
                                    <p:set>
                                      <p:cBhvr>
                                        <p:cTn id="18" dur="1" fill="hold">
                                          <p:stCondLst>
                                            <p:cond delay="79"/>
                                          </p:stCondLst>
                                        </p:cTn>
                                        <p:tgtEl>
                                          <p:spTgt spid="13"/>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0"/>
                                  </p:stCondLst>
                                  <p:childTnLst>
                                    <p:set>
                                      <p:cBhvr>
                                        <p:cTn id="21" dur="1" fill="hold">
                                          <p:stCondLst>
                                            <p:cond delay="79"/>
                                          </p:stCondLst>
                                        </p:cTn>
                                        <p:tgtEl>
                                          <p:spTgt spid="17"/>
                                        </p:tgtEl>
                                        <p:attrNameLst>
                                          <p:attrName>style.visibility</p:attrName>
                                        </p:attrNameLst>
                                      </p:cBhvr>
                                      <p:to>
                                        <p:strVal val="visible"/>
                                      </p:to>
                                    </p:set>
                                  </p:childTnLst>
                                </p:cTn>
                              </p:par>
                            </p:childTnLst>
                          </p:cTn>
                        </p:par>
                        <p:par>
                          <p:cTn id="22" fill="hold">
                            <p:stCondLst>
                              <p:cond delay="480"/>
                            </p:stCondLst>
                            <p:childTnLst>
                              <p:par>
                                <p:cTn id="23" presetID="1" presetClass="entr" presetSubtype="0" fill="hold" nodeType="afterEffect">
                                  <p:stCondLst>
                                    <p:cond delay="0"/>
                                  </p:stCondLst>
                                  <p:childTnLst>
                                    <p:set>
                                      <p:cBhvr>
                                        <p:cTn id="24" dur="1" fill="hold">
                                          <p:stCondLst>
                                            <p:cond delay="79"/>
                                          </p:stCondLst>
                                        </p:cTn>
                                        <p:tgtEl>
                                          <p:spTgt spid="12"/>
                                        </p:tgtEl>
                                        <p:attrNameLst>
                                          <p:attrName>style.visibility</p:attrName>
                                        </p:attrNameLst>
                                      </p:cBhvr>
                                      <p:to>
                                        <p:strVal val="visible"/>
                                      </p:to>
                                    </p:set>
                                  </p:childTnLst>
                                </p:cTn>
                              </p:par>
                            </p:childTnLst>
                          </p:cTn>
                        </p:par>
                        <p:par>
                          <p:cTn id="25" fill="hold">
                            <p:stCondLst>
                              <p:cond delay="560"/>
                            </p:stCondLst>
                            <p:childTnLst>
                              <p:par>
                                <p:cTn id="26" presetID="1" presetClass="entr" presetSubtype="0" fill="hold" nodeType="afterEffect">
                                  <p:stCondLst>
                                    <p:cond delay="0"/>
                                  </p:stCondLst>
                                  <p:childTnLst>
                                    <p:set>
                                      <p:cBhvr>
                                        <p:cTn id="27" dur="1" fill="hold">
                                          <p:stCondLst>
                                            <p:cond delay="79"/>
                                          </p:stCondLst>
                                        </p:cTn>
                                        <p:tgtEl>
                                          <p:spTgt spid="8"/>
                                        </p:tgtEl>
                                        <p:attrNameLst>
                                          <p:attrName>style.visibility</p:attrName>
                                        </p:attrNameLst>
                                      </p:cBhvr>
                                      <p:to>
                                        <p:strVal val="visible"/>
                                      </p:to>
                                    </p:set>
                                  </p:childTnLst>
                                </p:cTn>
                              </p:par>
                            </p:childTnLst>
                          </p:cTn>
                        </p:par>
                        <p:par>
                          <p:cTn id="28" fill="hold">
                            <p:stCondLst>
                              <p:cond delay="640"/>
                            </p:stCondLst>
                            <p:childTnLst>
                              <p:par>
                                <p:cTn id="29" presetID="1" presetClass="entr" presetSubtype="0" fill="hold" nodeType="afterEffect">
                                  <p:stCondLst>
                                    <p:cond delay="0"/>
                                  </p:stCondLst>
                                  <p:childTnLst>
                                    <p:set>
                                      <p:cBhvr>
                                        <p:cTn id="30" dur="1" fill="hold">
                                          <p:stCondLst>
                                            <p:cond delay="79"/>
                                          </p:stCondLst>
                                        </p:cTn>
                                        <p:tgtEl>
                                          <p:spTgt spid="16"/>
                                        </p:tgtEl>
                                        <p:attrNameLst>
                                          <p:attrName>style.visibility</p:attrName>
                                        </p:attrNameLst>
                                      </p:cBhvr>
                                      <p:to>
                                        <p:strVal val="visible"/>
                                      </p:to>
                                    </p:set>
                                  </p:childTnLst>
                                </p:cTn>
                              </p:par>
                            </p:childTnLst>
                          </p:cTn>
                        </p:par>
                        <p:par>
                          <p:cTn id="31" fill="hold">
                            <p:stCondLst>
                              <p:cond delay="720"/>
                            </p:stCondLst>
                            <p:childTnLst>
                              <p:par>
                                <p:cTn id="32" presetID="1" presetClass="entr" presetSubtype="0" fill="hold" nodeType="afterEffect">
                                  <p:stCondLst>
                                    <p:cond delay="0"/>
                                  </p:stCondLst>
                                  <p:childTnLst>
                                    <p:set>
                                      <p:cBhvr>
                                        <p:cTn id="33" dur="1" fill="hold">
                                          <p:stCondLst>
                                            <p:cond delay="7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3899" y="1518781"/>
            <a:ext cx="4531086" cy="3323987"/>
          </a:xfrm>
        </p:spPr>
        <p:txBody>
          <a:bodyPr/>
          <a:lstStyle/>
          <a:p>
            <a:pPr algn="ctr"/>
            <a:r>
              <a:rPr lang="en-US" sz="4800" b="1" dirty="0" smtClean="0"/>
              <a:t/>
            </a:r>
            <a:br>
              <a:rPr lang="en-US" sz="4800" b="1" dirty="0" smtClean="0"/>
            </a:br>
            <a:r>
              <a:rPr lang="en-US" sz="4800" b="1" dirty="0" smtClean="0"/>
              <a:t>DEMO</a:t>
            </a:r>
            <a:br>
              <a:rPr lang="en-US" sz="4800" b="1" dirty="0" smtClean="0"/>
            </a:br>
            <a:r>
              <a:rPr lang="en-US" sz="4800" dirty="0" smtClean="0"/>
              <a:t/>
            </a:r>
            <a:br>
              <a:rPr lang="en-US" sz="4800" dirty="0" smtClean="0"/>
            </a:br>
            <a:r>
              <a:rPr lang="en-US" sz="4800" dirty="0" smtClean="0"/>
              <a:t>Running F# </a:t>
            </a:r>
            <a:br>
              <a:rPr lang="en-US" sz="4800" dirty="0" smtClean="0"/>
            </a:br>
            <a:r>
              <a:rPr lang="en-US" sz="4800" dirty="0" smtClean="0"/>
              <a:t>in the Cloud</a:t>
            </a:r>
            <a:endParaRPr lang="en-US" sz="48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7215" r="8584"/>
          <a:stretch/>
        </p:blipFill>
        <p:spPr>
          <a:xfrm>
            <a:off x="4744787" y="1290181"/>
            <a:ext cx="7142413" cy="4265112"/>
          </a:xfrm>
          <a:prstGeom prst="rect">
            <a:avLst/>
          </a:prstGeom>
        </p:spPr>
      </p:pic>
    </p:spTree>
    <p:extLst>
      <p:ext uri="{BB962C8B-B14F-4D97-AF65-F5344CB8AC3E}">
        <p14:creationId xmlns:p14="http://schemas.microsoft.com/office/powerpoint/2010/main" val="40528574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mn-lt"/>
              </a:rPr>
              <a:t>The </a:t>
            </a:r>
            <a:r>
              <a:rPr lang="en-US" dirty="0" smtClean="0">
                <a:latin typeface="+mn-lt"/>
              </a:rPr>
              <a:t>Cloud demo recap</a:t>
            </a:r>
            <a:endParaRPr lang="en-US" dirty="0">
              <a:latin typeface="+mn-lt"/>
            </a:endParaRPr>
          </a:p>
        </p:txBody>
      </p:sp>
      <p:sp>
        <p:nvSpPr>
          <p:cNvPr id="3" name="Content Placeholder 2"/>
          <p:cNvSpPr>
            <a:spLocks noGrp="1"/>
          </p:cNvSpPr>
          <p:nvPr>
            <p:ph sz="quarter" idx="10"/>
          </p:nvPr>
        </p:nvSpPr>
        <p:spPr/>
        <p:txBody>
          <a:bodyPr>
            <a:normAutofit/>
          </a:bodyPr>
          <a:lstStyle/>
          <a:p>
            <a:endParaRPr lang="en-US" sz="6000" dirty="0" smtClean="0">
              <a:latin typeface="Consolas" panose="020B0609020204030204" pitchFamily="49" charset="0"/>
              <a:cs typeface="Consolas" panose="020B0609020204030204" pitchFamily="49" charset="0"/>
            </a:endParaRPr>
          </a:p>
          <a:p>
            <a:pPr algn="ctr"/>
            <a:r>
              <a:rPr lang="en-US" sz="6000" dirty="0" smtClean="0">
                <a:solidFill>
                  <a:schemeClr val="tx2"/>
                </a:solidFill>
                <a:latin typeface="Consolas" panose="020B0609020204030204" pitchFamily="49" charset="0"/>
                <a:cs typeface="Consolas" panose="020B0609020204030204" pitchFamily="49" charset="0"/>
              </a:rPr>
              <a:t>cloud { … }</a:t>
            </a:r>
            <a:endParaRPr lang="en-US" sz="6000" dirty="0" smtClean="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682829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smtClean="0">
                <a:solidFill>
                  <a:schemeClr val="bg1"/>
                </a:solidFill>
              </a:rPr>
              <a:t>Questions?</a:t>
            </a:r>
            <a:endParaRPr lang="en-GB" sz="5899" b="1" dirty="0">
              <a:solidFill>
                <a:schemeClr val="bg1"/>
              </a:solidFill>
            </a:endParaRP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sz="quarter" idx="10"/>
          </p:nvPr>
        </p:nvSpPr>
        <p:spPr>
          <a:xfrm>
            <a:off x="519248" y="1447810"/>
            <a:ext cx="11151917" cy="5764655"/>
          </a:xfrm>
        </p:spPr>
        <p:txBody>
          <a:bodyPr/>
          <a:lstStyle/>
          <a:p>
            <a:r>
              <a:rPr lang="en-GB" sz="1600" dirty="0" smtClean="0"/>
              <a:t>Fsharp.org</a:t>
            </a:r>
          </a:p>
          <a:p>
            <a:r>
              <a:rPr lang="en-GB" sz="1600" dirty="0"/>
              <a:t>YWL about F# </a:t>
            </a:r>
            <a:r>
              <a:rPr lang="en-GB" sz="1600" b="1" dirty="0"/>
              <a:t>culturally</a:t>
            </a:r>
            <a:r>
              <a:rPr lang="en-GB" sz="1600" dirty="0"/>
              <a:t>: as a technology and community and consultants</a:t>
            </a:r>
          </a:p>
          <a:p>
            <a:r>
              <a:rPr lang="en-GB" sz="1600" dirty="0"/>
              <a:t>YWL create a project with F# in Visual Studio</a:t>
            </a:r>
          </a:p>
          <a:p>
            <a:pPr lvl="1"/>
            <a:r>
              <a:rPr lang="en-GB" sz="1400" dirty="0"/>
              <a:t>F# interoperates seamlessly with C#</a:t>
            </a:r>
          </a:p>
          <a:p>
            <a:r>
              <a:rPr lang="en-GB" sz="1600" dirty="0"/>
              <a:t>YWL that the Visual F# Power Tools exist</a:t>
            </a:r>
          </a:p>
          <a:p>
            <a:pPr lvl="1"/>
            <a:r>
              <a:rPr lang="en-GB" sz="1400" dirty="0"/>
              <a:t>How to find them</a:t>
            </a:r>
          </a:p>
          <a:p>
            <a:r>
              <a:rPr lang="en-GB" sz="1600" dirty="0"/>
              <a:t>YWL that F# has consultants, profit, training, commercial ecosystem, you can hire</a:t>
            </a:r>
          </a:p>
          <a:p>
            <a:r>
              <a:rPr lang="en-GB" sz="1600" dirty="0"/>
              <a:t>YWL to use the F# </a:t>
            </a:r>
            <a:r>
              <a:rPr lang="en-GB" sz="1600" b="1" dirty="0"/>
              <a:t>REPL</a:t>
            </a:r>
            <a:r>
              <a:rPr lang="en-GB" sz="1600" dirty="0"/>
              <a:t> in Visual Studio</a:t>
            </a:r>
          </a:p>
          <a:p>
            <a:r>
              <a:rPr lang="en-GB" sz="1600" dirty="0"/>
              <a:t>YWL how to reference </a:t>
            </a:r>
            <a:r>
              <a:rPr lang="en-GB" sz="1600" b="1" dirty="0" err="1"/>
              <a:t>FSharp.Data</a:t>
            </a:r>
            <a:r>
              <a:rPr lang="en-GB" sz="1600" b="1" dirty="0"/>
              <a:t> </a:t>
            </a:r>
            <a:r>
              <a:rPr lang="en-GB" sz="1600" dirty="0"/>
              <a:t>and make web request for JSON data</a:t>
            </a:r>
          </a:p>
          <a:p>
            <a:pPr lvl="1"/>
            <a:r>
              <a:rPr lang="en-GB" sz="1400" dirty="0"/>
              <a:t>You can also use JSON.NET, </a:t>
            </a:r>
            <a:r>
              <a:rPr lang="en-GB" sz="1400" dirty="0" err="1"/>
              <a:t>WebClient</a:t>
            </a:r>
            <a:r>
              <a:rPr lang="en-GB" sz="1400" dirty="0"/>
              <a:t>, … from F#</a:t>
            </a:r>
          </a:p>
          <a:p>
            <a:r>
              <a:rPr lang="en-GB" sz="1600" dirty="0"/>
              <a:t>YWL about the type providers in </a:t>
            </a:r>
            <a:r>
              <a:rPr lang="en-GB" sz="1600" dirty="0" err="1"/>
              <a:t>FSharp.Data</a:t>
            </a:r>
            <a:endParaRPr lang="en-GB" sz="1600" dirty="0"/>
          </a:p>
          <a:p>
            <a:pPr lvl="1"/>
            <a:r>
              <a:rPr lang="en-GB" sz="1400" dirty="0"/>
              <a:t>You look at the JSON type provider in particular, and how to use it to consume a service that provides JSON data</a:t>
            </a:r>
          </a:p>
          <a:p>
            <a:pPr lvl="1"/>
            <a:r>
              <a:rPr lang="en-GB" sz="1400" dirty="0"/>
              <a:t>This is not XML literals in VB</a:t>
            </a:r>
          </a:p>
          <a:p>
            <a:r>
              <a:rPr lang="en-GB" sz="1600" dirty="0"/>
              <a:t>Along the way… </a:t>
            </a:r>
            <a:r>
              <a:rPr lang="en-GB" sz="1600" dirty="0" err="1"/>
              <a:t>YWSee</a:t>
            </a:r>
            <a:r>
              <a:rPr lang="en-GB" sz="1600" dirty="0"/>
              <a:t> some of the interactive charting options available in F#</a:t>
            </a:r>
          </a:p>
          <a:p>
            <a:pPr lvl="1"/>
            <a:r>
              <a:rPr lang="en-GB" sz="1400" dirty="0"/>
              <a:t>They are similar, we will be using </a:t>
            </a:r>
            <a:r>
              <a:rPr lang="en-GB" sz="1400" dirty="0" err="1"/>
              <a:t>Foogle</a:t>
            </a:r>
            <a:r>
              <a:rPr lang="en-GB" sz="1400" dirty="0"/>
              <a:t> (produces HTML), there’s also </a:t>
            </a:r>
            <a:r>
              <a:rPr lang="en-GB" sz="1400" dirty="0" err="1"/>
              <a:t>FSharp.Charting</a:t>
            </a:r>
            <a:r>
              <a:rPr lang="en-GB" sz="1400" dirty="0"/>
              <a:t> and others. They are all open source, you can contribute to them</a:t>
            </a:r>
          </a:p>
          <a:p>
            <a:r>
              <a:rPr lang="en-GB" sz="1600" dirty="0"/>
              <a:t>YWL two key technologies for F# + Azure: </a:t>
            </a:r>
            <a:r>
              <a:rPr lang="en-GB" sz="1600" dirty="0" err="1"/>
              <a:t>FSharp.Azure</a:t>
            </a:r>
            <a:r>
              <a:rPr lang="en-GB" sz="1600" dirty="0"/>
              <a:t> and </a:t>
            </a:r>
            <a:r>
              <a:rPr lang="en-GB" sz="1600" dirty="0" err="1"/>
              <a:t>MBrace</a:t>
            </a:r>
            <a:endParaRPr lang="en-GB" sz="1600" dirty="0"/>
          </a:p>
          <a:p>
            <a:r>
              <a:rPr lang="en-GB" sz="1600" dirty="0"/>
              <a:t>YWL that </a:t>
            </a:r>
            <a:r>
              <a:rPr lang="en-GB" sz="1600" dirty="0" err="1"/>
              <a:t>FSharp.Azure</a:t>
            </a:r>
            <a:r>
              <a:rPr lang="en-GB" sz="1600" dirty="0"/>
              <a:t> is a set of type providers for F# + Azure Storage (Tables, Blobs, Queues) </a:t>
            </a:r>
          </a:p>
          <a:p>
            <a:r>
              <a:rPr lang="en-GB" sz="1600" dirty="0"/>
              <a:t>YWL that </a:t>
            </a:r>
            <a:r>
              <a:rPr lang="en-GB" sz="1600" b="1" dirty="0" err="1"/>
              <a:t>MBrace</a:t>
            </a:r>
            <a:r>
              <a:rPr lang="en-GB" sz="1600" dirty="0"/>
              <a:t> = cloud { … } = F# code directly via the REPL on ’00s of cores on Azure </a:t>
            </a:r>
          </a:p>
          <a:p>
            <a:pPr lvl="1"/>
            <a:r>
              <a:rPr lang="en-GB" sz="1400" dirty="0"/>
              <a:t>cloud { … } OMG , </a:t>
            </a:r>
            <a:r>
              <a:rPr lang="en-GB" sz="1400" dirty="0" err="1"/>
              <a:t>Autoscale</a:t>
            </a:r>
            <a:r>
              <a:rPr lang="en-GB" sz="1400" dirty="0"/>
              <a:t>, </a:t>
            </a:r>
            <a:r>
              <a:rPr lang="en-GB" sz="1400" dirty="0" err="1"/>
              <a:t>Mbrace</a:t>
            </a:r>
            <a:r>
              <a:rPr lang="en-GB" sz="1400" dirty="0"/>
              <a:t>, Brisk, Open source		</a:t>
            </a:r>
          </a:p>
          <a:p>
            <a:pPr lvl="1"/>
            <a:r>
              <a:rPr lang="en-GB" sz="1400" dirty="0"/>
              <a:t>YWL that it is simple to create a new </a:t>
            </a:r>
            <a:r>
              <a:rPr lang="en-GB" sz="1400" dirty="0" err="1"/>
              <a:t>Mbrace</a:t>
            </a:r>
            <a:r>
              <a:rPr lang="en-GB" sz="1400" dirty="0"/>
              <a:t> cluster on Azure</a:t>
            </a:r>
          </a:p>
          <a:p>
            <a:endParaRPr lang="en-GB" sz="1600" dirty="0"/>
          </a:p>
        </p:txBody>
      </p:sp>
    </p:spTree>
    <p:extLst>
      <p:ext uri="{BB962C8B-B14F-4D97-AF65-F5344CB8AC3E}">
        <p14:creationId xmlns:p14="http://schemas.microsoft.com/office/powerpoint/2010/main" val="720924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95712811"/>
              </p:ext>
            </p:extLst>
          </p:nvPr>
        </p:nvGraphicFramePr>
        <p:xfrm>
          <a:off x="320633" y="1128156"/>
          <a:ext cx="11625943" cy="5165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519248" y="228601"/>
            <a:ext cx="11151917" cy="623248"/>
          </a:xfrm>
        </p:spPr>
        <p:txBody>
          <a:bodyPr/>
          <a:lstStyle/>
          <a:p>
            <a:r>
              <a:rPr lang="en-GB" dirty="0" smtClean="0">
                <a:latin typeface="Segoe UI Light" panose="020B0502040204020203" pitchFamily="34" charset="0"/>
              </a:rPr>
              <a:t>TL;DL – What You Will Learn Today</a:t>
            </a:r>
            <a:endParaRPr lang="en-GB" dirty="0">
              <a:latin typeface="Segoe UI Light" panose="020B0502040204020203" pitchFamily="34" charset="0"/>
            </a:endParaRPr>
          </a:p>
        </p:txBody>
      </p:sp>
    </p:spTree>
    <p:extLst>
      <p:ext uri="{BB962C8B-B14F-4D97-AF65-F5344CB8AC3E}">
        <p14:creationId xmlns:p14="http://schemas.microsoft.com/office/powerpoint/2010/main" val="2975901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71800" y="2362200"/>
            <a:ext cx="6705600" cy="1600200"/>
          </a:xfrm>
          <a:prstGeom prst="rect">
            <a:avLst/>
          </a:prstGeom>
        </p:spPr>
        <p:txBody>
          <a:bodyPr anchor="ctr">
            <a:normAutofit/>
          </a:bodyPr>
          <a:lstStyle/>
          <a:p>
            <a:pPr algn="ctr"/>
            <a:r>
              <a:rPr lang="en-US" sz="5000" b="1" dirty="0">
                <a:solidFill>
                  <a:schemeClr val="accent3"/>
                </a:solidFill>
              </a:rPr>
              <a:t>F#</a:t>
            </a:r>
            <a:r>
              <a:rPr lang="en-US" sz="5000" b="1" dirty="0"/>
              <a:t> </a:t>
            </a:r>
            <a:r>
              <a:rPr lang="en-US" sz="5000" b="1" dirty="0">
                <a:solidFill>
                  <a:schemeClr val="accent3"/>
                </a:solidFill>
              </a:rPr>
              <a:t>Software Foundation</a:t>
            </a:r>
            <a:br>
              <a:rPr lang="en-US" sz="5000" b="1" dirty="0">
                <a:solidFill>
                  <a:schemeClr val="accent3"/>
                </a:solidFill>
              </a:rPr>
            </a:br>
            <a:endParaRPr lang="en-US" sz="5000" b="1" dirty="0">
              <a:solidFill>
                <a:schemeClr val="accent1"/>
              </a:solidFill>
            </a:endParaRPr>
          </a:p>
        </p:txBody>
      </p:sp>
      <p:sp>
        <p:nvSpPr>
          <p:cNvPr id="4" name="Title 3"/>
          <p:cNvSpPr>
            <a:spLocks noGrp="1"/>
          </p:cNvSpPr>
          <p:nvPr>
            <p:ph type="title"/>
          </p:nvPr>
        </p:nvSpPr>
        <p:spPr/>
        <p:txBody>
          <a:bodyPr/>
          <a:lstStyle/>
          <a:p>
            <a:r>
              <a:rPr lang="en-US" dirty="0" smtClean="0"/>
              <a:t> </a:t>
            </a:r>
            <a:endParaRPr lang="cs-CZ" dirty="0"/>
          </a:p>
        </p:txBody>
      </p:sp>
      <p:sp>
        <p:nvSpPr>
          <p:cNvPr id="5" name="Content Placeholder 2"/>
          <p:cNvSpPr txBox="1">
            <a:spLocks/>
          </p:cNvSpPr>
          <p:nvPr/>
        </p:nvSpPr>
        <p:spPr>
          <a:xfrm>
            <a:off x="2819400" y="3657600"/>
            <a:ext cx="6705600" cy="1600200"/>
          </a:xfrm>
          <a:prstGeom prst="rect">
            <a:avLst/>
          </a:prstGeom>
        </p:spPr>
        <p:txBody>
          <a:bodyPr vert="horz" lIns="91440" tIns="45720" rIns="91440" bIns="45720" rtlCol="0">
            <a:normAutofit/>
          </a:bodyPr>
          <a:lstStyle>
            <a:lvl1pPr marL="0" indent="0" algn="l" defTabSz="914400" rtl="0" eaLnBrk="1" latinLnBrk="0" hangingPunct="1">
              <a:spcBef>
                <a:spcPts val="2400"/>
              </a:spcBef>
              <a:spcAft>
                <a:spcPts val="1200"/>
              </a:spcAft>
              <a:buFontTx/>
              <a:buNone/>
              <a:defRPr sz="3400" kern="1200">
                <a:solidFill>
                  <a:schemeClr val="tx1"/>
                </a:solidFill>
                <a:latin typeface="+mn-lt"/>
                <a:ea typeface="+mn-ea"/>
                <a:cs typeface="+mn-cs"/>
              </a:defRPr>
            </a:lvl1pPr>
            <a:lvl2pPr marL="360000" indent="0" algn="l" defTabSz="914400" rtl="0" eaLnBrk="1" latinLnBrk="0" hangingPunct="1">
              <a:spcBef>
                <a:spcPts val="300"/>
              </a:spcBef>
              <a:buFontTx/>
              <a:buNone/>
              <a:defRPr sz="3000" kern="1200">
                <a:solidFill>
                  <a:schemeClr val="tx1"/>
                </a:solidFill>
                <a:latin typeface="+mn-lt"/>
                <a:ea typeface="+mn-ea"/>
                <a:cs typeface="+mn-cs"/>
              </a:defRPr>
            </a:lvl2pPr>
            <a:lvl3pPr marL="685800" indent="0" algn="l" defTabSz="914400" rtl="0" eaLnBrk="1" latinLnBrk="0" hangingPunct="1">
              <a:spcBef>
                <a:spcPct val="20000"/>
              </a:spcBef>
              <a:buFontTx/>
              <a:buNone/>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600" b="1" dirty="0">
                <a:solidFill>
                  <a:schemeClr val="accent1"/>
                </a:solidFill>
                <a:latin typeface="+mj-lt"/>
              </a:rPr>
              <a:t>http://www.fsharp.org</a:t>
            </a:r>
          </a:p>
        </p:txBody>
      </p:sp>
      <p:sp>
        <p:nvSpPr>
          <p:cNvPr id="6" name="Content Placeholder 2"/>
          <p:cNvSpPr txBox="1">
            <a:spLocks/>
          </p:cNvSpPr>
          <p:nvPr/>
        </p:nvSpPr>
        <p:spPr>
          <a:xfrm>
            <a:off x="2655126" y="1066800"/>
            <a:ext cx="7327075" cy="1905000"/>
          </a:xfrm>
          <a:prstGeom prst="rect">
            <a:avLst/>
          </a:prstGeom>
        </p:spPr>
        <p:txBody>
          <a:bodyPr vert="horz" lIns="91440" tIns="45720" rIns="91440" bIns="45720" rtlCol="0">
            <a:normAutofit/>
          </a:bodyPr>
          <a:lstStyle>
            <a:lvl1pPr marL="0" indent="0" algn="l" defTabSz="914400" rtl="0" eaLnBrk="1" latinLnBrk="0" hangingPunct="1">
              <a:spcBef>
                <a:spcPts val="2400"/>
              </a:spcBef>
              <a:spcAft>
                <a:spcPts val="1200"/>
              </a:spcAft>
              <a:buFontTx/>
              <a:buNone/>
              <a:defRPr sz="3400" kern="1200">
                <a:solidFill>
                  <a:schemeClr val="tx1"/>
                </a:solidFill>
                <a:latin typeface="+mn-lt"/>
                <a:ea typeface="+mn-ea"/>
                <a:cs typeface="+mn-cs"/>
              </a:defRPr>
            </a:lvl1pPr>
            <a:lvl2pPr marL="360000" indent="0" algn="l" defTabSz="914400" rtl="0" eaLnBrk="1" latinLnBrk="0" hangingPunct="1">
              <a:spcBef>
                <a:spcPts val="300"/>
              </a:spcBef>
              <a:buFontTx/>
              <a:buNone/>
              <a:defRPr sz="3000" kern="1200">
                <a:solidFill>
                  <a:schemeClr val="tx1"/>
                </a:solidFill>
                <a:latin typeface="+mn-lt"/>
                <a:ea typeface="+mn-ea"/>
                <a:cs typeface="+mn-cs"/>
              </a:defRPr>
            </a:lvl2pPr>
            <a:lvl3pPr marL="685800" indent="0" algn="l" defTabSz="914400" rtl="0" eaLnBrk="1" latinLnBrk="0" hangingPunct="1">
              <a:spcBef>
                <a:spcPct val="20000"/>
              </a:spcBef>
              <a:buFontTx/>
              <a:buNone/>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00" dirty="0" smtClean="0">
                <a:solidFill>
                  <a:schemeClr val="tx1">
                    <a:lumMod val="50000"/>
                  </a:schemeClr>
                </a:solidFill>
              </a:rPr>
              <a:t>libraries and tools</a:t>
            </a:r>
            <a:r>
              <a:rPr lang="en-US" sz="2000" dirty="0">
                <a:solidFill>
                  <a:schemeClr val="tx1">
                    <a:lumMod val="50000"/>
                  </a:schemeClr>
                </a:solidFill>
              </a:rPr>
              <a:t/>
            </a:r>
            <a:br>
              <a:rPr lang="en-US" sz="2000" dirty="0">
                <a:solidFill>
                  <a:schemeClr val="tx1">
                    <a:lumMod val="50000"/>
                  </a:schemeClr>
                </a:solidFill>
              </a:rPr>
            </a:br>
            <a:r>
              <a:rPr lang="en-US" sz="2500" dirty="0" smtClean="0">
                <a:solidFill>
                  <a:schemeClr val="tx1">
                    <a:lumMod val="50000"/>
                  </a:schemeClr>
                </a:solidFill>
              </a:rPr>
              <a:t>mac &amp; </a:t>
            </a:r>
            <a:r>
              <a:rPr lang="en-US" sz="2500" dirty="0" err="1" smtClean="0">
                <a:solidFill>
                  <a:schemeClr val="tx1">
                    <a:lumMod val="50000"/>
                  </a:schemeClr>
                </a:solidFill>
              </a:rPr>
              <a:t>linux</a:t>
            </a:r>
            <a:r>
              <a:rPr lang="en-US" sz="2500" dirty="0" smtClean="0">
                <a:solidFill>
                  <a:schemeClr val="tx1">
                    <a:lumMod val="50000"/>
                  </a:schemeClr>
                </a:solidFill>
              </a:rPr>
              <a:t>  </a:t>
            </a:r>
            <a:r>
              <a:rPr lang="en-US" sz="2000" dirty="0">
                <a:solidFill>
                  <a:schemeClr val="tx1">
                    <a:lumMod val="50000"/>
                  </a:schemeClr>
                </a:solidFill>
              </a:rPr>
              <a:t>teaching F#</a:t>
            </a:r>
            <a:r>
              <a:rPr lang="en-US" sz="2300" dirty="0">
                <a:solidFill>
                  <a:schemeClr val="tx1">
                    <a:lumMod val="50000"/>
                  </a:schemeClr>
                </a:solidFill>
              </a:rPr>
              <a:t>   </a:t>
            </a:r>
            <a:r>
              <a:rPr lang="en-US" sz="2800" dirty="0">
                <a:solidFill>
                  <a:schemeClr val="tx1">
                    <a:lumMod val="50000"/>
                  </a:schemeClr>
                </a:solidFill>
              </a:rPr>
              <a:t>user </a:t>
            </a:r>
            <a:r>
              <a:rPr lang="en-US" sz="2800" dirty="0" smtClean="0">
                <a:solidFill>
                  <a:schemeClr val="tx1">
                    <a:lumMod val="50000"/>
                  </a:schemeClr>
                </a:solidFill>
              </a:rPr>
              <a:t>groups</a:t>
            </a:r>
            <a:r>
              <a:rPr lang="en-US" sz="2300" dirty="0">
                <a:solidFill>
                  <a:schemeClr val="tx1">
                    <a:lumMod val="50000"/>
                  </a:schemeClr>
                </a:solidFill>
              </a:rPr>
              <a:t/>
            </a:r>
            <a:br>
              <a:rPr lang="en-US" sz="2300" dirty="0">
                <a:solidFill>
                  <a:schemeClr val="tx1">
                    <a:lumMod val="50000"/>
                  </a:schemeClr>
                </a:solidFill>
              </a:rPr>
            </a:br>
            <a:r>
              <a:rPr lang="en-US" sz="2300" dirty="0" smtClean="0">
                <a:solidFill>
                  <a:schemeClr val="tx1">
                    <a:lumMod val="50000"/>
                  </a:schemeClr>
                </a:solidFill>
              </a:rPr>
              <a:t>snippets  </a:t>
            </a:r>
            <a:r>
              <a:rPr lang="en-US" sz="3500" dirty="0" smtClean="0">
                <a:solidFill>
                  <a:schemeClr val="tx1">
                    <a:lumMod val="50000"/>
                  </a:schemeClr>
                </a:solidFill>
              </a:rPr>
              <a:t>consulting and training</a:t>
            </a:r>
            <a:r>
              <a:rPr lang="en-US" sz="2500" dirty="0" smtClean="0">
                <a:solidFill>
                  <a:schemeClr val="tx1">
                    <a:lumMod val="50000"/>
                  </a:schemeClr>
                </a:solidFill>
              </a:rPr>
              <a:t>  tutorials</a:t>
            </a:r>
            <a:endParaRPr lang="en-US" sz="2500" dirty="0">
              <a:solidFill>
                <a:schemeClr val="tx1">
                  <a:lumMod val="50000"/>
                </a:schemeClr>
              </a:solidFill>
            </a:endParaRPr>
          </a:p>
        </p:txBody>
      </p:sp>
      <p:sp>
        <p:nvSpPr>
          <p:cNvPr id="7" name="Content Placeholder 2"/>
          <p:cNvSpPr txBox="1">
            <a:spLocks/>
          </p:cNvSpPr>
          <p:nvPr/>
        </p:nvSpPr>
        <p:spPr>
          <a:xfrm>
            <a:off x="2813462" y="3048000"/>
            <a:ext cx="6705600" cy="1600200"/>
          </a:xfrm>
          <a:prstGeom prst="rect">
            <a:avLst/>
          </a:prstGeom>
        </p:spPr>
        <p:txBody>
          <a:bodyPr vert="horz" lIns="91440" tIns="45720" rIns="91440" bIns="45720" rtlCol="0">
            <a:normAutofit/>
          </a:bodyPr>
          <a:lstStyle>
            <a:lvl1pPr marL="0" indent="0" algn="l" defTabSz="914400" rtl="0" eaLnBrk="1" latinLnBrk="0" hangingPunct="1">
              <a:spcBef>
                <a:spcPts val="2400"/>
              </a:spcBef>
              <a:spcAft>
                <a:spcPts val="1200"/>
              </a:spcAft>
              <a:buFontTx/>
              <a:buNone/>
              <a:defRPr sz="3400" kern="1200">
                <a:solidFill>
                  <a:schemeClr val="tx1"/>
                </a:solidFill>
                <a:latin typeface="+mn-lt"/>
                <a:ea typeface="+mn-ea"/>
                <a:cs typeface="+mn-cs"/>
              </a:defRPr>
            </a:lvl1pPr>
            <a:lvl2pPr marL="360000" indent="0" algn="l" defTabSz="914400" rtl="0" eaLnBrk="1" latinLnBrk="0" hangingPunct="1">
              <a:spcBef>
                <a:spcPts val="300"/>
              </a:spcBef>
              <a:buFontTx/>
              <a:buNone/>
              <a:defRPr sz="3000" kern="1200">
                <a:solidFill>
                  <a:schemeClr val="tx1"/>
                </a:solidFill>
                <a:latin typeface="+mn-lt"/>
                <a:ea typeface="+mn-ea"/>
                <a:cs typeface="+mn-cs"/>
              </a:defRPr>
            </a:lvl2pPr>
            <a:lvl3pPr marL="685800" indent="0" algn="l" defTabSz="914400" rtl="0" eaLnBrk="1" latinLnBrk="0" hangingPunct="1">
              <a:spcBef>
                <a:spcPct val="20000"/>
              </a:spcBef>
              <a:buFontTx/>
              <a:buNone/>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00" dirty="0" smtClean="0">
                <a:solidFill>
                  <a:schemeClr val="tx1">
                    <a:lumMod val="50000"/>
                  </a:schemeClr>
                </a:solidFill>
              </a:rPr>
              <a:t>open-source  </a:t>
            </a:r>
            <a:r>
              <a:rPr lang="en-US" sz="3500" dirty="0" smtClean="0">
                <a:solidFill>
                  <a:schemeClr val="tx1">
                    <a:lumMod val="50000"/>
                  </a:schemeClr>
                </a:solidFill>
              </a:rPr>
              <a:t>community </a:t>
            </a:r>
            <a:r>
              <a:rPr lang="en-US" sz="2500" dirty="0" err="1" smtClean="0">
                <a:solidFill>
                  <a:schemeClr val="tx1">
                    <a:lumMod val="50000"/>
                  </a:schemeClr>
                </a:solidFill>
              </a:rPr>
              <a:t>Xamarin</a:t>
            </a:r>
            <a:r>
              <a:rPr lang="en-US" sz="2500" dirty="0" smtClean="0">
                <a:solidFill>
                  <a:schemeClr val="tx1">
                    <a:lumMod val="50000"/>
                  </a:schemeClr>
                </a:solidFill>
              </a:rPr>
              <a:t> Studio </a:t>
            </a:r>
            <a:endParaRPr lang="en-US" sz="2500" dirty="0">
              <a:solidFill>
                <a:schemeClr val="tx1">
                  <a:lumMod val="50000"/>
                </a:schemeClr>
              </a:solidFill>
            </a:endParaRPr>
          </a:p>
        </p:txBody>
      </p:sp>
      <p:sp>
        <p:nvSpPr>
          <p:cNvPr id="8" name="Content Placeholder 2"/>
          <p:cNvSpPr txBox="1">
            <a:spLocks/>
          </p:cNvSpPr>
          <p:nvPr/>
        </p:nvSpPr>
        <p:spPr>
          <a:xfrm>
            <a:off x="3352800" y="4343400"/>
            <a:ext cx="5715000" cy="1600200"/>
          </a:xfrm>
          <a:prstGeom prst="rect">
            <a:avLst/>
          </a:prstGeom>
        </p:spPr>
        <p:txBody>
          <a:bodyPr vert="horz" lIns="91440" tIns="45720" rIns="91440" bIns="45720" rtlCol="0">
            <a:normAutofit/>
          </a:bodyPr>
          <a:lstStyle>
            <a:lvl1pPr marL="0" indent="0" algn="l" defTabSz="914400" rtl="0" eaLnBrk="1" latinLnBrk="0" hangingPunct="1">
              <a:spcBef>
                <a:spcPts val="2400"/>
              </a:spcBef>
              <a:spcAft>
                <a:spcPts val="1200"/>
              </a:spcAft>
              <a:buFontTx/>
              <a:buNone/>
              <a:defRPr sz="3400" kern="1200">
                <a:solidFill>
                  <a:schemeClr val="tx1"/>
                </a:solidFill>
                <a:latin typeface="+mn-lt"/>
                <a:ea typeface="+mn-ea"/>
                <a:cs typeface="+mn-cs"/>
              </a:defRPr>
            </a:lvl1pPr>
            <a:lvl2pPr marL="360000" indent="0" algn="l" defTabSz="914400" rtl="0" eaLnBrk="1" latinLnBrk="0" hangingPunct="1">
              <a:spcBef>
                <a:spcPts val="300"/>
              </a:spcBef>
              <a:buFontTx/>
              <a:buNone/>
              <a:defRPr sz="3000" kern="1200">
                <a:solidFill>
                  <a:schemeClr val="tx1"/>
                </a:solidFill>
                <a:latin typeface="+mn-lt"/>
                <a:ea typeface="+mn-ea"/>
                <a:cs typeface="+mn-cs"/>
              </a:defRPr>
            </a:lvl2pPr>
            <a:lvl3pPr marL="685800" indent="0" algn="l" defTabSz="914400" rtl="0" eaLnBrk="1" latinLnBrk="0" hangingPunct="1">
              <a:spcBef>
                <a:spcPct val="20000"/>
              </a:spcBef>
              <a:buFontTx/>
              <a:buNone/>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dirty="0">
                <a:solidFill>
                  <a:schemeClr val="tx1">
                    <a:lumMod val="50000"/>
                  </a:schemeClr>
                </a:solidFill>
              </a:rPr>
              <a:t>contributions </a:t>
            </a:r>
            <a:r>
              <a:rPr lang="en-US" sz="2000" dirty="0">
                <a:solidFill>
                  <a:schemeClr val="tx1">
                    <a:lumMod val="50000"/>
                  </a:schemeClr>
                </a:solidFill>
              </a:rPr>
              <a:t>research</a:t>
            </a:r>
            <a:r>
              <a:rPr lang="en-US" sz="3000" dirty="0">
                <a:solidFill>
                  <a:schemeClr val="tx1">
                    <a:lumMod val="50000"/>
                  </a:schemeClr>
                </a:solidFill>
              </a:rPr>
              <a:t> </a:t>
            </a:r>
            <a:r>
              <a:rPr lang="en-US" sz="3000" dirty="0" smtClean="0">
                <a:solidFill>
                  <a:schemeClr val="tx1">
                    <a:lumMod val="50000"/>
                  </a:schemeClr>
                </a:solidFill>
              </a:rPr>
              <a:t>non-profit </a:t>
            </a:r>
            <a:r>
              <a:rPr lang="en-US" sz="2000" dirty="0">
                <a:solidFill>
                  <a:schemeClr val="tx1">
                    <a:lumMod val="50000"/>
                  </a:schemeClr>
                </a:solidFill>
              </a:rPr>
              <a:t/>
            </a:r>
            <a:br>
              <a:rPr lang="en-US" sz="2000" dirty="0">
                <a:solidFill>
                  <a:schemeClr val="tx1">
                    <a:lumMod val="50000"/>
                  </a:schemeClr>
                </a:solidFill>
              </a:rPr>
            </a:br>
            <a:r>
              <a:rPr lang="en-US" sz="2000" dirty="0">
                <a:solidFill>
                  <a:schemeClr val="tx1">
                    <a:lumMod val="50000"/>
                  </a:schemeClr>
                </a:solidFill>
              </a:rPr>
              <a:t>cross-platform </a:t>
            </a:r>
            <a:r>
              <a:rPr lang="en-US" sz="2500" dirty="0">
                <a:solidFill>
                  <a:schemeClr val="tx1">
                    <a:lumMod val="50000"/>
                  </a:schemeClr>
                </a:solidFill>
              </a:rPr>
              <a:t> </a:t>
            </a:r>
            <a:r>
              <a:rPr lang="en-US" sz="2500" dirty="0" smtClean="0">
                <a:solidFill>
                  <a:schemeClr val="tx1">
                    <a:lumMod val="50000"/>
                  </a:schemeClr>
                </a:solidFill>
              </a:rPr>
              <a:t>testimonials</a:t>
            </a:r>
            <a:endParaRPr lang="en-US" sz="1800" dirty="0">
              <a:solidFill>
                <a:schemeClr val="tx1">
                  <a:lumMod val="50000"/>
                </a:schemeClr>
              </a:solidFill>
            </a:endParaRPr>
          </a:p>
        </p:txBody>
      </p:sp>
    </p:spTree>
    <p:extLst>
      <p:ext uri="{BB962C8B-B14F-4D97-AF65-F5344CB8AC3E}">
        <p14:creationId xmlns:p14="http://schemas.microsoft.com/office/powerpoint/2010/main" val="3331091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944" y="977331"/>
            <a:ext cx="11176000" cy="3102581"/>
          </a:xfrm>
        </p:spPr>
        <p:txBody>
          <a:bodyPr/>
          <a:lstStyle/>
          <a:p>
            <a:r>
              <a:rPr lang="en-GB" sz="4800" dirty="0" smtClean="0">
                <a:latin typeface="+mn-lt"/>
              </a:rPr>
              <a:t>What</a:t>
            </a:r>
            <a:r>
              <a:rPr lang="en-GB" sz="4800" dirty="0">
                <a:latin typeface="+mn-lt"/>
              </a:rPr>
              <a:t> </a:t>
            </a:r>
            <a:r>
              <a:rPr lang="en-GB" sz="4800" dirty="0" smtClean="0">
                <a:latin typeface="+mn-lt"/>
              </a:rPr>
              <a:t>is </a:t>
            </a:r>
            <a:r>
              <a:rPr lang="en-GB" sz="4800" dirty="0">
                <a:latin typeface="+mn-lt"/>
              </a:rPr>
              <a:t>the </a:t>
            </a:r>
            <a:r>
              <a:rPr lang="en-GB" sz="4800" dirty="0" smtClean="0">
                <a:latin typeface="+mn-lt"/>
              </a:rPr>
              <a:t>problem?</a:t>
            </a:r>
            <a:r>
              <a:rPr lang="en-GB" sz="4800" dirty="0">
                <a:latin typeface="+mn-lt"/>
              </a:rPr>
              <a:t/>
            </a:r>
            <a:br>
              <a:rPr lang="en-GB" sz="4800" dirty="0">
                <a:latin typeface="+mn-lt"/>
              </a:rPr>
            </a:br>
            <a:r>
              <a:rPr lang="en-GB" sz="4800" dirty="0">
                <a:latin typeface="+mn-lt"/>
              </a:rPr>
              <a:t/>
            </a:r>
            <a:br>
              <a:rPr lang="en-GB" sz="4800" dirty="0">
                <a:latin typeface="+mn-lt"/>
              </a:rPr>
            </a:br>
            <a:r>
              <a:rPr lang="en-GB" sz="4267" dirty="0" smtClean="0">
                <a:latin typeface="+mn-lt"/>
              </a:rPr>
              <a:t>Programmers delivering </a:t>
            </a:r>
            <a:r>
              <a:rPr lang="en-GB" sz="4267" dirty="0">
                <a:solidFill>
                  <a:schemeClr val="accent3"/>
                </a:solidFill>
                <a:latin typeface="+mn-lt"/>
              </a:rPr>
              <a:t>correct</a:t>
            </a:r>
            <a:r>
              <a:rPr lang="en-GB" sz="4267" dirty="0">
                <a:latin typeface="+mn-lt"/>
              </a:rPr>
              <a:t>, </a:t>
            </a:r>
            <a:r>
              <a:rPr lang="en-GB" sz="4267" dirty="0">
                <a:solidFill>
                  <a:schemeClr val="accent3"/>
                </a:solidFill>
                <a:latin typeface="+mn-lt"/>
              </a:rPr>
              <a:t>efficient components </a:t>
            </a:r>
            <a:r>
              <a:rPr lang="en-GB" sz="4267" dirty="0">
                <a:latin typeface="+mn-lt"/>
              </a:rPr>
              <a:t>in the enterprise, </a:t>
            </a:r>
            <a:r>
              <a:rPr lang="en-GB" sz="4267" dirty="0">
                <a:solidFill>
                  <a:schemeClr val="accent3"/>
                </a:solidFill>
                <a:latin typeface="+mn-lt"/>
              </a:rPr>
              <a:t>on-time</a:t>
            </a:r>
            <a:br>
              <a:rPr lang="en-GB" sz="4267" dirty="0">
                <a:solidFill>
                  <a:schemeClr val="accent3"/>
                </a:solidFill>
                <a:latin typeface="+mn-lt"/>
              </a:rPr>
            </a:br>
            <a:endParaRPr lang="en-GB" sz="4267" dirty="0">
              <a:latin typeface="+mn-lt"/>
            </a:endParaRPr>
          </a:p>
        </p:txBody>
      </p:sp>
      <p:sp>
        <p:nvSpPr>
          <p:cNvPr id="3" name="Title 5"/>
          <p:cNvSpPr txBox="1">
            <a:spLocks/>
          </p:cNvSpPr>
          <p:nvPr/>
        </p:nvSpPr>
        <p:spPr>
          <a:xfrm>
            <a:off x="274690" y="4260861"/>
            <a:ext cx="11176000" cy="1181990"/>
          </a:xfrm>
          <a:prstGeom prst="rect">
            <a:avLst/>
          </a:prstGeom>
        </p:spPr>
        <p:txBody>
          <a:bodyPr vert="horz" wrap="square" lIns="0" tIns="0" rIns="0" bIns="0" rtlCol="0" anchor="t">
            <a:spAutoFit/>
          </a:bodyPr>
          <a:lstStyle>
            <a:lvl1pPr algn="ctr" defTabSz="914462" rtl="0" eaLnBrk="1" latinLnBrk="0" hangingPunct="1">
              <a:lnSpc>
                <a:spcPct val="90000"/>
              </a:lnSpc>
              <a:spcBef>
                <a:spcPct val="0"/>
              </a:spcBef>
              <a:buNone/>
              <a:defRPr lang="en-US" sz="5467" b="0" kern="1200" cap="none" spc="-100" baseline="0">
                <a:ln w="3175">
                  <a:noFill/>
                </a:ln>
                <a:solidFill>
                  <a:srgbClr val="555555"/>
                </a:solidFill>
                <a:effectLst/>
                <a:latin typeface="+mj-lt"/>
                <a:ea typeface="+mn-ea"/>
                <a:cs typeface="Arial" charset="0"/>
              </a:defRPr>
            </a:lvl1pPr>
          </a:lstStyle>
          <a:p>
            <a:r>
              <a:rPr lang="en-GB" sz="4267" dirty="0" smtClean="0">
                <a:latin typeface="+mn-lt"/>
              </a:rPr>
              <a:t>Functional-first programming </a:t>
            </a:r>
            <a:br>
              <a:rPr lang="en-GB" sz="4267" dirty="0" smtClean="0">
                <a:latin typeface="+mn-lt"/>
              </a:rPr>
            </a:br>
            <a:r>
              <a:rPr lang="en-GB" sz="4267" dirty="0" smtClean="0">
                <a:latin typeface="+mn-lt"/>
              </a:rPr>
              <a:t>helps to solve this.</a:t>
            </a:r>
            <a:endParaRPr lang="en-GB" sz="4267" b="1" dirty="0">
              <a:latin typeface="+mn-lt"/>
            </a:endParaRPr>
          </a:p>
        </p:txBody>
      </p:sp>
    </p:spTree>
    <p:extLst>
      <p:ext uri="{BB962C8B-B14F-4D97-AF65-F5344CB8AC3E}">
        <p14:creationId xmlns:p14="http://schemas.microsoft.com/office/powerpoint/2010/main" val="820089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Case Study: Energy sector</a:t>
            </a:r>
            <a:endParaRPr lang="en-US" dirty="0">
              <a:latin typeface="+mn-lt"/>
            </a:endParaRPr>
          </a:p>
        </p:txBody>
      </p:sp>
      <p:sp>
        <p:nvSpPr>
          <p:cNvPr id="4" name="Content Placeholder 3"/>
          <p:cNvSpPr>
            <a:spLocks noGrp="1"/>
          </p:cNvSpPr>
          <p:nvPr>
            <p:ph sz="quarter" idx="10"/>
          </p:nvPr>
        </p:nvSpPr>
        <p:spPr>
          <a:xfrm>
            <a:off x="624418" y="1515649"/>
            <a:ext cx="10943167" cy="5135672"/>
          </a:xfrm>
        </p:spPr>
        <p:txBody>
          <a:bodyPr>
            <a:normAutofit fontScale="92500"/>
          </a:bodyPr>
          <a:lstStyle/>
          <a:p>
            <a:pPr>
              <a:spcBef>
                <a:spcPts val="3000"/>
              </a:spcBef>
            </a:pPr>
            <a:r>
              <a:rPr lang="en-GB" dirty="0" smtClean="0">
                <a:latin typeface="+mn-lt"/>
              </a:rPr>
              <a:t>I have written an </a:t>
            </a:r>
            <a:r>
              <a:rPr lang="en-GB" dirty="0" smtClean="0">
                <a:solidFill>
                  <a:schemeClr val="accent3"/>
                </a:solidFill>
                <a:latin typeface="+mn-lt"/>
              </a:rPr>
              <a:t>application to balance the national power generation schedule</a:t>
            </a:r>
            <a:r>
              <a:rPr lang="en-GB" dirty="0">
                <a:latin typeface="+mn-lt"/>
              </a:rPr>
              <a:t> </a:t>
            </a:r>
            <a:r>
              <a:rPr lang="en-GB" dirty="0" smtClean="0">
                <a:latin typeface="+mn-lt"/>
              </a:rPr>
              <a:t>for an energy company. </a:t>
            </a:r>
          </a:p>
          <a:p>
            <a:pPr>
              <a:spcBef>
                <a:spcPts val="3000"/>
              </a:spcBef>
            </a:pPr>
            <a:r>
              <a:rPr lang="en-GB" dirty="0" smtClean="0">
                <a:latin typeface="+mn-lt"/>
              </a:rPr>
              <a:t>The </a:t>
            </a:r>
            <a:r>
              <a:rPr lang="en-GB" dirty="0" smtClean="0">
                <a:solidFill>
                  <a:schemeClr val="accent4"/>
                </a:solidFill>
                <a:latin typeface="+mn-lt"/>
              </a:rPr>
              <a:t>calculation engine </a:t>
            </a:r>
            <a:r>
              <a:rPr lang="en-GB" dirty="0" smtClean="0">
                <a:latin typeface="+mn-lt"/>
              </a:rPr>
              <a:t>was written in F#. </a:t>
            </a:r>
          </a:p>
          <a:p>
            <a:pPr>
              <a:spcBef>
                <a:spcPts val="3000"/>
              </a:spcBef>
            </a:pPr>
            <a:r>
              <a:rPr lang="en-GB" dirty="0" smtClean="0">
                <a:latin typeface="+mn-lt"/>
              </a:rPr>
              <a:t>The use of F# to </a:t>
            </a:r>
            <a:r>
              <a:rPr lang="en-GB" dirty="0" smtClean="0">
                <a:solidFill>
                  <a:schemeClr val="accent1"/>
                </a:solidFill>
                <a:latin typeface="+mn-lt"/>
              </a:rPr>
              <a:t>address the complexity</a:t>
            </a:r>
            <a:r>
              <a:rPr lang="en-GB" dirty="0" smtClean="0">
                <a:latin typeface="+mn-lt"/>
              </a:rPr>
              <a:t> at the heart of this application clearly demonstrates a </a:t>
            </a:r>
            <a:r>
              <a:rPr lang="en-GB" dirty="0" smtClean="0">
                <a:solidFill>
                  <a:schemeClr val="tx2"/>
                </a:solidFill>
                <a:latin typeface="+mn-lt"/>
              </a:rPr>
              <a:t>sweet spot</a:t>
            </a:r>
            <a:r>
              <a:rPr lang="en-GB" dirty="0" smtClean="0">
                <a:latin typeface="+mn-lt"/>
              </a:rPr>
              <a:t> for the language (…) </a:t>
            </a:r>
            <a:r>
              <a:rPr lang="en-GB" dirty="0" smtClean="0">
                <a:solidFill>
                  <a:schemeClr val="tx2"/>
                </a:solidFill>
                <a:latin typeface="+mn-lt"/>
              </a:rPr>
              <a:t>analysis of large data sets</a:t>
            </a:r>
            <a:r>
              <a:rPr lang="en-GB" dirty="0" smtClean="0">
                <a:latin typeface="+mn-lt"/>
              </a:rPr>
              <a:t>. </a:t>
            </a:r>
          </a:p>
          <a:p>
            <a:pPr algn="r">
              <a:spcBef>
                <a:spcPts val="3000"/>
              </a:spcBef>
            </a:pPr>
            <a:r>
              <a:rPr lang="en-GB" i="1" dirty="0" smtClean="0">
                <a:latin typeface="+mn-lt"/>
              </a:rPr>
              <a:t>Simon Cousins</a:t>
            </a:r>
            <a:endParaRPr lang="en-GB" i="1" dirty="0">
              <a:latin typeface="+mn-lt"/>
            </a:endParaRPr>
          </a:p>
        </p:txBody>
      </p:sp>
    </p:spTree>
    <p:extLst>
      <p:ext uri="{BB962C8B-B14F-4D97-AF65-F5344CB8AC3E}">
        <p14:creationId xmlns:p14="http://schemas.microsoft.com/office/powerpoint/2010/main" val="348502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n-lt"/>
              </a:rPr>
              <a:t>Case Study: Energy sector</a:t>
            </a:r>
            <a:endParaRPr lang="en-GB" dirty="0">
              <a:latin typeface="+mn-lt"/>
            </a:endParaRPr>
          </a:p>
        </p:txBody>
      </p:sp>
      <p:sp>
        <p:nvSpPr>
          <p:cNvPr id="4" name="TextBox 3"/>
          <p:cNvSpPr txBox="1"/>
          <p:nvPr/>
        </p:nvSpPr>
        <p:spPr>
          <a:xfrm>
            <a:off x="6297399" y="1503570"/>
            <a:ext cx="4500848" cy="1845442"/>
          </a:xfrm>
          <a:prstGeom prst="rect">
            <a:avLst/>
          </a:prstGeom>
          <a:noFill/>
        </p:spPr>
        <p:txBody>
          <a:bodyPr wrap="none" lIns="0" tIns="0" rIns="0" bIns="0" rtlCol="0">
            <a:spAutoFit/>
          </a:bodyPr>
          <a:lstStyle/>
          <a:p>
            <a:pPr algn="ctr"/>
            <a:r>
              <a:rPr lang="en-GB" sz="8793" dirty="0">
                <a:solidFill>
                  <a:schemeClr val="accent4"/>
                </a:solidFill>
              </a:rPr>
              <a:t>Zero</a:t>
            </a:r>
            <a:endParaRPr lang="en-GB" sz="10658" dirty="0">
              <a:solidFill>
                <a:schemeClr val="accent4"/>
              </a:solidFill>
            </a:endParaRPr>
          </a:p>
          <a:p>
            <a:pPr algn="ctr"/>
            <a:r>
              <a:rPr lang="en-GB" sz="3199" dirty="0"/>
              <a:t>bugs in deployed system</a:t>
            </a:r>
            <a:endParaRPr lang="en-GB" sz="133" dirty="0"/>
          </a:p>
        </p:txBody>
      </p:sp>
      <p:sp>
        <p:nvSpPr>
          <p:cNvPr id="5" name="TextBox 4"/>
          <p:cNvSpPr txBox="1"/>
          <p:nvPr/>
        </p:nvSpPr>
        <p:spPr>
          <a:xfrm>
            <a:off x="158195" y="3981362"/>
            <a:ext cx="9025676" cy="1313308"/>
          </a:xfrm>
          <a:prstGeom prst="rect">
            <a:avLst/>
          </a:prstGeom>
          <a:noFill/>
        </p:spPr>
        <p:txBody>
          <a:bodyPr wrap="none" lIns="0" tIns="0" rIns="0" bIns="0" rtlCol="0">
            <a:spAutoFit/>
          </a:bodyPr>
          <a:lstStyle/>
          <a:p>
            <a:pPr algn="ctr"/>
            <a:r>
              <a:rPr lang="en-GB" sz="4267" dirty="0"/>
              <a:t>“F# is the </a:t>
            </a:r>
            <a:r>
              <a:rPr lang="en-GB" sz="4267" dirty="0">
                <a:solidFill>
                  <a:schemeClr val="accent1"/>
                </a:solidFill>
              </a:rPr>
              <a:t>safe choice </a:t>
            </a:r>
            <a:r>
              <a:rPr lang="en-GB" sz="4267" dirty="0"/>
              <a:t>for this project, </a:t>
            </a:r>
          </a:p>
          <a:p>
            <a:pPr algn="ctr"/>
            <a:r>
              <a:rPr lang="en-GB" sz="4267" dirty="0"/>
              <a:t>any other choice is too risky”</a:t>
            </a:r>
            <a:endParaRPr lang="en-GB" sz="5333" dirty="0"/>
          </a:p>
        </p:txBody>
      </p:sp>
      <p:sp>
        <p:nvSpPr>
          <p:cNvPr id="6" name="TextBox 5"/>
          <p:cNvSpPr txBox="1"/>
          <p:nvPr/>
        </p:nvSpPr>
        <p:spPr>
          <a:xfrm>
            <a:off x="3425556" y="6172537"/>
            <a:ext cx="8461644" cy="430887"/>
          </a:xfrm>
          <a:prstGeom prst="rect">
            <a:avLst/>
          </a:prstGeom>
          <a:noFill/>
        </p:spPr>
        <p:txBody>
          <a:bodyPr wrap="square" lIns="0" tIns="0" rIns="0" bIns="0" rtlCol="0">
            <a:spAutoFit/>
          </a:bodyPr>
          <a:lstStyle/>
          <a:p>
            <a:pPr algn="r"/>
            <a:r>
              <a:rPr lang="en-GB" sz="1400" dirty="0"/>
              <a:t>An application to evaluate the revenue due from Balancing Services contracts in the UK energy </a:t>
            </a:r>
            <a:r>
              <a:rPr lang="en-GB" sz="1400" dirty="0" smtClean="0"/>
              <a:t>industry</a:t>
            </a:r>
            <a:endParaRPr lang="en-GB" sz="1400" dirty="0"/>
          </a:p>
          <a:p>
            <a:pPr algn="r"/>
            <a:r>
              <a:rPr lang="en-GB" sz="1400" dirty="0">
                <a:hlinkClick r:id="rId2"/>
              </a:rPr>
              <a:t>http://simontcousins.azurewebsites.net/does-the-language-you-use-make-a-difference-revisited/</a:t>
            </a:r>
            <a:r>
              <a:rPr lang="en-GB" sz="1400" dirty="0"/>
              <a:t> </a:t>
            </a:r>
          </a:p>
        </p:txBody>
      </p:sp>
    </p:spTree>
    <p:extLst>
      <p:ext uri="{BB962C8B-B14F-4D97-AF65-F5344CB8AC3E}">
        <p14:creationId xmlns:p14="http://schemas.microsoft.com/office/powerpoint/2010/main" val="4066771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2765" t="15300" r="11957" b="10745"/>
          <a:stretch/>
        </p:blipFill>
        <p:spPr bwMode="auto">
          <a:xfrm>
            <a:off x="6940015" y="297260"/>
            <a:ext cx="4417796" cy="5173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a:xfrm>
            <a:off x="624418" y="437146"/>
            <a:ext cx="10943167" cy="1514389"/>
          </a:xfrm>
        </p:spPr>
        <p:txBody>
          <a:bodyPr/>
          <a:lstStyle/>
          <a:p>
            <a:r>
              <a:rPr lang="en-US" dirty="0" smtClean="0">
                <a:solidFill>
                  <a:schemeClr val="tx1"/>
                </a:solidFill>
                <a:latin typeface="+mn-lt"/>
              </a:rPr>
              <a:t>Use F# for </a:t>
            </a:r>
            <a:br>
              <a:rPr lang="en-US" dirty="0" smtClean="0">
                <a:solidFill>
                  <a:schemeClr val="tx1"/>
                </a:solidFill>
                <a:latin typeface="+mn-lt"/>
              </a:rPr>
            </a:br>
            <a:r>
              <a:rPr lang="en-US" dirty="0" smtClean="0">
                <a:solidFill>
                  <a:schemeClr val="tx1"/>
                </a:solidFill>
                <a:latin typeface="+mn-lt"/>
              </a:rPr>
              <a:t>Fun and Profit!</a:t>
            </a:r>
            <a:endParaRPr lang="en-US" dirty="0">
              <a:solidFill>
                <a:schemeClr val="tx1"/>
              </a:solidFill>
              <a:latin typeface="+mn-lt"/>
            </a:endParaRPr>
          </a:p>
        </p:txBody>
      </p:sp>
      <p:sp>
        <p:nvSpPr>
          <p:cNvPr id="7" name="Content Placeholder 6"/>
          <p:cNvSpPr>
            <a:spLocks noGrp="1"/>
          </p:cNvSpPr>
          <p:nvPr>
            <p:ph sz="quarter" idx="10"/>
          </p:nvPr>
        </p:nvSpPr>
        <p:spPr>
          <a:xfrm>
            <a:off x="1009426" y="2005597"/>
            <a:ext cx="5399556" cy="4320117"/>
          </a:xfrm>
        </p:spPr>
        <p:txBody>
          <a:bodyPr/>
          <a:lstStyle/>
          <a:p>
            <a:pPr marL="571500" indent="-571500">
              <a:spcBef>
                <a:spcPts val="1800"/>
              </a:spcBef>
              <a:buFont typeface="Wingdings" panose="05000000000000000000" pitchFamily="2" charset="2"/>
              <a:buChar char="§"/>
            </a:pPr>
            <a:endParaRPr lang="en-US" dirty="0" smtClean="0">
              <a:solidFill>
                <a:schemeClr val="tx1"/>
              </a:solidFill>
              <a:latin typeface="+mn-lt"/>
            </a:endParaRPr>
          </a:p>
          <a:p>
            <a:pPr marL="571500" indent="-571500">
              <a:spcBef>
                <a:spcPts val="1800"/>
              </a:spcBef>
              <a:buFont typeface="Wingdings" panose="05000000000000000000" pitchFamily="2" charset="2"/>
              <a:buChar char="§"/>
            </a:pPr>
            <a:r>
              <a:rPr lang="en-US" dirty="0" smtClean="0">
                <a:solidFill>
                  <a:schemeClr val="tx1"/>
                </a:solidFill>
                <a:latin typeface="+mn-lt"/>
              </a:rPr>
              <a:t>Time to Market</a:t>
            </a:r>
          </a:p>
          <a:p>
            <a:pPr marL="571500" indent="-571500">
              <a:spcBef>
                <a:spcPts val="1800"/>
              </a:spcBef>
              <a:buFont typeface="Wingdings" panose="05000000000000000000" pitchFamily="2" charset="2"/>
              <a:buChar char="§"/>
            </a:pPr>
            <a:r>
              <a:rPr lang="en-US" dirty="0" smtClean="0">
                <a:solidFill>
                  <a:schemeClr val="tx1"/>
                </a:solidFill>
                <a:latin typeface="+mn-lt"/>
              </a:rPr>
              <a:t>Efficiency</a:t>
            </a:r>
          </a:p>
          <a:p>
            <a:pPr marL="571500" indent="-571500">
              <a:spcBef>
                <a:spcPts val="1800"/>
              </a:spcBef>
              <a:buFont typeface="Wingdings" panose="05000000000000000000" pitchFamily="2" charset="2"/>
              <a:buChar char="§"/>
            </a:pPr>
            <a:r>
              <a:rPr lang="en-US" dirty="0" smtClean="0">
                <a:solidFill>
                  <a:schemeClr val="tx1"/>
                </a:solidFill>
                <a:latin typeface="+mn-lt"/>
              </a:rPr>
              <a:t>Correctness</a:t>
            </a:r>
          </a:p>
          <a:p>
            <a:pPr marL="571500" indent="-571500">
              <a:spcBef>
                <a:spcPts val="1800"/>
              </a:spcBef>
              <a:buFont typeface="Wingdings" panose="05000000000000000000" pitchFamily="2" charset="2"/>
              <a:buChar char="§"/>
            </a:pPr>
            <a:r>
              <a:rPr lang="en-US" dirty="0" smtClean="0">
                <a:solidFill>
                  <a:schemeClr val="tx1"/>
                </a:solidFill>
                <a:latin typeface="+mn-lt"/>
              </a:rPr>
              <a:t>Complexity</a:t>
            </a:r>
            <a:endParaRPr lang="en-US" dirty="0">
              <a:solidFill>
                <a:schemeClr val="tx1"/>
              </a:solidFill>
              <a:latin typeface="+mn-lt"/>
            </a:endParaRPr>
          </a:p>
        </p:txBody>
      </p:sp>
      <p:sp>
        <p:nvSpPr>
          <p:cNvPr id="8" name="Content Placeholder 7"/>
          <p:cNvSpPr>
            <a:spLocks noGrp="1"/>
          </p:cNvSpPr>
          <p:nvPr>
            <p:ph sz="quarter" idx="11"/>
          </p:nvPr>
        </p:nvSpPr>
        <p:spPr>
          <a:xfrm>
            <a:off x="6785323" y="5833869"/>
            <a:ext cx="5406677" cy="566598"/>
          </a:xfrm>
        </p:spPr>
        <p:txBody>
          <a:bodyPr>
            <a:normAutofit/>
          </a:bodyPr>
          <a:lstStyle/>
          <a:p>
            <a:pPr>
              <a:spcBef>
                <a:spcPts val="1800"/>
              </a:spcBef>
            </a:pPr>
            <a:r>
              <a:rPr lang="en-US" dirty="0" smtClean="0">
                <a:solidFill>
                  <a:schemeClr val="tx1"/>
                </a:solidFill>
                <a:latin typeface="+mn-lt"/>
              </a:rPr>
              <a:t>In F#, </a:t>
            </a:r>
            <a:r>
              <a:rPr lang="en-US" b="1" dirty="0" smtClean="0">
                <a:solidFill>
                  <a:schemeClr val="tx1"/>
                </a:solidFill>
                <a:latin typeface="+mn-lt"/>
              </a:rPr>
              <a:t>fun</a:t>
            </a:r>
            <a:r>
              <a:rPr lang="en-US" dirty="0" smtClean="0">
                <a:solidFill>
                  <a:schemeClr val="tx1"/>
                </a:solidFill>
                <a:latin typeface="+mn-lt"/>
              </a:rPr>
              <a:t> is a keyword!</a:t>
            </a:r>
            <a:endParaRPr lang="en-US" dirty="0">
              <a:solidFill>
                <a:schemeClr val="tx1"/>
              </a:solidFill>
              <a:latin typeface="+mn-lt"/>
            </a:endParaRPr>
          </a:p>
          <a:p>
            <a:endParaRPr lang="en-US" dirty="0">
              <a:solidFill>
                <a:schemeClr val="tx1"/>
              </a:solidFill>
              <a:latin typeface="+mn-lt"/>
            </a:endParaRPr>
          </a:p>
        </p:txBody>
      </p:sp>
    </p:spTree>
    <p:extLst>
      <p:ext uri="{BB962C8B-B14F-4D97-AF65-F5344CB8AC3E}">
        <p14:creationId xmlns:p14="http://schemas.microsoft.com/office/powerpoint/2010/main" val="185197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11476" y="541751"/>
            <a:ext cx="4874507" cy="3988784"/>
          </a:xfrm>
        </p:spPr>
        <p:txBody>
          <a:bodyPr/>
          <a:lstStyle/>
          <a:p>
            <a:pPr algn="ctr"/>
            <a:r>
              <a:rPr lang="en-US" sz="4800" b="1" dirty="0" smtClean="0"/>
              <a:t/>
            </a:r>
            <a:br>
              <a:rPr lang="en-US" sz="4800" b="1" dirty="0" smtClean="0"/>
            </a:br>
            <a:r>
              <a:rPr lang="en-US" sz="4800" b="1" dirty="0" smtClean="0"/>
              <a:t>DEMO</a:t>
            </a:r>
            <a:br>
              <a:rPr lang="en-US" sz="4800" b="1" dirty="0" smtClean="0"/>
            </a:br>
            <a:r>
              <a:rPr lang="en-US" sz="4800" dirty="0" smtClean="0"/>
              <a:t/>
            </a:r>
            <a:br>
              <a:rPr lang="en-US" sz="4800" dirty="0" smtClean="0"/>
            </a:br>
            <a:r>
              <a:rPr lang="en-US" sz="4800" dirty="0" smtClean="0"/>
              <a:t>Calling REST services with </a:t>
            </a:r>
            <a:br>
              <a:rPr lang="en-US" sz="4800" dirty="0" smtClean="0"/>
            </a:br>
            <a:r>
              <a:rPr lang="en-US" sz="4800" dirty="0" smtClean="0"/>
              <a:t>type providers</a:t>
            </a: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910" y="879954"/>
            <a:ext cx="4722312" cy="4722312"/>
          </a:xfrm>
          <a:prstGeom prst="rect">
            <a:avLst/>
          </a:prstGeom>
        </p:spPr>
      </p:pic>
    </p:spTree>
    <p:extLst>
      <p:ext uri="{BB962C8B-B14F-4D97-AF65-F5344CB8AC3E}">
        <p14:creationId xmlns:p14="http://schemas.microsoft.com/office/powerpoint/2010/main" val="1323654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REST API Demo recap</a:t>
            </a:r>
            <a:endParaRPr lang="en-US" dirty="0">
              <a:latin typeface="+mn-lt"/>
            </a:endParaRPr>
          </a:p>
        </p:txBody>
      </p:sp>
      <p:sp>
        <p:nvSpPr>
          <p:cNvPr id="3" name="Content Placeholder 2"/>
          <p:cNvSpPr>
            <a:spLocks noGrp="1"/>
          </p:cNvSpPr>
          <p:nvPr>
            <p:ph sz="quarter" idx="10"/>
          </p:nvPr>
        </p:nvSpPr>
        <p:spPr/>
        <p:txBody>
          <a:bodyPr>
            <a:normAutofit/>
          </a:bodyPr>
          <a:lstStyle/>
          <a:p>
            <a:r>
              <a:rPr lang="en-US" dirty="0" smtClean="0">
                <a:latin typeface="+mn-lt"/>
              </a:rPr>
              <a:t>Just another </a:t>
            </a:r>
            <a:r>
              <a:rPr lang="en-US" dirty="0" smtClean="0">
                <a:solidFill>
                  <a:schemeClr val="accent4"/>
                </a:solidFill>
                <a:latin typeface="+mn-lt"/>
              </a:rPr>
              <a:t>Visual Studio</a:t>
            </a:r>
            <a:r>
              <a:rPr lang="en-US" dirty="0">
                <a:latin typeface="+mn-lt"/>
              </a:rPr>
              <a:t> </a:t>
            </a:r>
            <a:r>
              <a:rPr lang="en-US" dirty="0" smtClean="0">
                <a:latin typeface="+mn-lt"/>
              </a:rPr>
              <a:t>template!</a:t>
            </a:r>
          </a:p>
          <a:p>
            <a:pPr lvl="1"/>
            <a:r>
              <a:rPr lang="en-US" sz="2400" dirty="0" smtClean="0"/>
              <a:t>Install Visual F# </a:t>
            </a:r>
            <a:r>
              <a:rPr lang="en-US" sz="2400" dirty="0" err="1" smtClean="0">
                <a:latin typeface="+mn-lt"/>
              </a:rPr>
              <a:t>PowerTools</a:t>
            </a:r>
            <a:r>
              <a:rPr lang="en-US" sz="2400" dirty="0" smtClean="0">
                <a:latin typeface="+mn-lt"/>
              </a:rPr>
              <a:t> for advanced tooling</a:t>
            </a:r>
          </a:p>
          <a:p>
            <a:pPr lvl="1"/>
            <a:r>
              <a:rPr lang="en-US" sz="2400" dirty="0" smtClean="0"/>
              <a:t>Use REPL for exploration and experimentation</a:t>
            </a:r>
          </a:p>
          <a:p>
            <a:pPr lvl="1"/>
            <a:endParaRPr lang="en-US" sz="2400" dirty="0" smtClean="0">
              <a:latin typeface="+mn-lt"/>
            </a:endParaRPr>
          </a:p>
          <a:p>
            <a:r>
              <a:rPr lang="en-US" dirty="0" smtClean="0">
                <a:solidFill>
                  <a:schemeClr val="tx2"/>
                </a:solidFill>
                <a:latin typeface="+mn-lt"/>
              </a:rPr>
              <a:t>F# Data </a:t>
            </a:r>
            <a:r>
              <a:rPr lang="en-US" dirty="0" smtClean="0">
                <a:latin typeface="+mn-lt"/>
              </a:rPr>
              <a:t>for JSON, XML, CSV and HTML</a:t>
            </a:r>
          </a:p>
          <a:p>
            <a:pPr lvl="1"/>
            <a:r>
              <a:rPr lang="en-US" sz="2400" dirty="0" smtClean="0"/>
              <a:t>JSON.NET, </a:t>
            </a:r>
            <a:r>
              <a:rPr lang="en-US" sz="2400" dirty="0" err="1" smtClean="0"/>
              <a:t>WebClient</a:t>
            </a:r>
            <a:r>
              <a:rPr lang="en-US" sz="2400" dirty="0" smtClean="0"/>
              <a:t> and other standard libraries work too!</a:t>
            </a:r>
            <a:endParaRPr lang="en-US" sz="2400" dirty="0"/>
          </a:p>
          <a:p>
            <a:pPr lvl="1"/>
            <a:r>
              <a:rPr lang="en-US" sz="2400" dirty="0" smtClean="0"/>
              <a:t>Not like XML literals. Type providers for everything!</a:t>
            </a:r>
          </a:p>
          <a:p>
            <a:pPr lvl="1"/>
            <a:endParaRPr lang="en-US" dirty="0" smtClean="0">
              <a:latin typeface="+mn-lt"/>
            </a:endParaRPr>
          </a:p>
          <a:p>
            <a:r>
              <a:rPr lang="en-US" dirty="0" smtClean="0">
                <a:latin typeface="+mn-lt"/>
              </a:rPr>
              <a:t>This is easy, you can try it now!</a:t>
            </a:r>
            <a:endParaRPr lang="en-US" dirty="0">
              <a:latin typeface="+mn-lt"/>
            </a:endParaRPr>
          </a:p>
        </p:txBody>
      </p:sp>
    </p:spTree>
    <p:extLst>
      <p:ext uri="{BB962C8B-B14F-4D97-AF65-F5344CB8AC3E}">
        <p14:creationId xmlns:p14="http://schemas.microsoft.com/office/powerpoint/2010/main" val="95360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26135</TotalTime>
  <Words>583</Words>
  <Application>Microsoft Office PowerPoint</Application>
  <PresentationFormat>Widescreen</PresentationFormat>
  <Paragraphs>85</Paragraphs>
  <Slides>16</Slides>
  <Notes>1</Notes>
  <HiddenSlides>1</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16</vt:i4>
      </vt:variant>
    </vt:vector>
  </HeadingPairs>
  <TitlesOfParts>
    <vt:vector size="28" baseType="lpstr">
      <vt:lpstr>Consolas</vt:lpstr>
      <vt:lpstr>Wingdings</vt:lpstr>
      <vt:lpstr>Candara</vt:lpstr>
      <vt:lpstr>Segoe UI</vt:lpstr>
      <vt:lpstr>Arial</vt:lpstr>
      <vt:lpstr>Segoe Light</vt:lpstr>
      <vt:lpstr>Segoe UI Light</vt:lpstr>
      <vt:lpstr>FSharp-teched-europe-2010-v2</vt:lpstr>
      <vt:lpstr>White with Consolas font for code slides</vt:lpstr>
      <vt:lpstr>Metro Template-Template Blue</vt:lpstr>
      <vt:lpstr>New corp-style Presentation</vt:lpstr>
      <vt:lpstr>1_New corp-style Presentation</vt:lpstr>
      <vt:lpstr>PowerPoint Presentation</vt:lpstr>
      <vt:lpstr>TL;DL – What You Will Learn Today</vt:lpstr>
      <vt:lpstr> </vt:lpstr>
      <vt:lpstr>What is the problem?  Programmers delivering correct, efficient components in the enterprise, on-time </vt:lpstr>
      <vt:lpstr>Case Study: Energy sector</vt:lpstr>
      <vt:lpstr>Case Study: Energy sector</vt:lpstr>
      <vt:lpstr>Use F# for  Fun and Profit!</vt:lpstr>
      <vt:lpstr> DEMO  Calling REST services with  type providers</vt:lpstr>
      <vt:lpstr>REST API Demo recap</vt:lpstr>
      <vt:lpstr> DEMO  Understanding the World with F#</vt:lpstr>
      <vt:lpstr>The World Demo recap</vt:lpstr>
      <vt:lpstr>Libraries and type providers</vt:lpstr>
      <vt:lpstr> DEMO  Running F#  in the Cloud</vt:lpstr>
      <vt:lpstr>The Cloud demo recap</vt:lpstr>
      <vt:lpstr>Questions?</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Tomas Petricek</cp:lastModifiedBy>
  <cp:revision>528</cp:revision>
  <cp:lastPrinted>2010-05-11T05:02:34Z</cp:lastPrinted>
  <dcterms:created xsi:type="dcterms:W3CDTF">2010-11-09T11:20:14Z</dcterms:created>
  <dcterms:modified xsi:type="dcterms:W3CDTF">2015-03-19T16:11:12Z</dcterms:modified>
  <cp:category>TechEd Europe 2010</cp:category>
</cp:coreProperties>
</file>